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294"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Main Slid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Rectangle 6"/>
          <p:cNvSpPr/>
          <p:nvPr/>
        </p:nvSpPr>
        <p:spPr>
          <a:xfrm>
            <a:off x="2905123" y="638175"/>
            <a:ext cx="3366141" cy="4391025"/>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13" name="Picture 27" descr="Picture 27"/>
          <p:cNvPicPr>
            <a:picLocks noChangeAspect="1"/>
          </p:cNvPicPr>
          <p:nvPr/>
        </p:nvPicPr>
        <p:blipFill>
          <a:blip r:embed="rId3"/>
          <a:stretch>
            <a:fillRect/>
          </a:stretch>
        </p:blipFill>
        <p:spPr>
          <a:xfrm>
            <a:off x="3093504" y="882805"/>
            <a:ext cx="924528" cy="505501"/>
          </a:xfrm>
          <a:prstGeom prst="rect">
            <a:avLst/>
          </a:prstGeom>
          <a:ln w="12700">
            <a:miter lim="400000"/>
          </a:ln>
        </p:spPr>
      </p:pic>
      <p:sp>
        <p:nvSpPr>
          <p:cNvPr id="14" name="Tresentation Title"/>
          <p:cNvSpPr txBox="1">
            <a:spLocks noGrp="1"/>
          </p:cNvSpPr>
          <p:nvPr>
            <p:ph type="title" hasCustomPrompt="1"/>
          </p:nvPr>
        </p:nvSpPr>
        <p:spPr>
          <a:xfrm>
            <a:off x="2998803" y="1588638"/>
            <a:ext cx="3272460" cy="1263283"/>
          </a:xfrm>
          <a:prstGeom prst="rect">
            <a:avLst/>
          </a:prstGeom>
        </p:spPr>
        <p:txBody>
          <a:bodyPr/>
          <a:lstStyle>
            <a:lvl1pPr>
              <a:lnSpc>
                <a:spcPts val="4000"/>
              </a:lnSpc>
              <a:defRPr sz="4300"/>
            </a:lvl1pPr>
          </a:lstStyle>
          <a:p>
            <a:r>
              <a:t>Tresentation Title</a:t>
            </a:r>
          </a:p>
        </p:txBody>
      </p:sp>
      <p:sp>
        <p:nvSpPr>
          <p:cNvPr id="15" name="Body Level One…"/>
          <p:cNvSpPr txBox="1">
            <a:spLocks noGrp="1"/>
          </p:cNvSpPr>
          <p:nvPr>
            <p:ph type="body" sz="quarter" idx="1" hasCustomPrompt="1"/>
          </p:nvPr>
        </p:nvSpPr>
        <p:spPr>
          <a:xfrm>
            <a:off x="2998803" y="2732028"/>
            <a:ext cx="3272460" cy="283412"/>
          </a:xfrm>
          <a:prstGeom prst="rect">
            <a:avLst/>
          </a:prstGeom>
        </p:spPr>
        <p:txBody>
          <a:bodyPr/>
          <a:lstStyle>
            <a:lvl1pPr marL="0" indent="0">
              <a:buSzTx/>
              <a:buNone/>
              <a:defRPr sz="1600">
                <a:solidFill>
                  <a:srgbClr val="09009E"/>
                </a:solidFill>
              </a:defRPr>
            </a:lvl1pPr>
            <a:lvl2pPr marL="0" indent="0">
              <a:buSzTx/>
              <a:buNone/>
              <a:defRPr sz="1600">
                <a:solidFill>
                  <a:srgbClr val="09009E"/>
                </a:solidFill>
              </a:defRPr>
            </a:lvl2pPr>
            <a:lvl3pPr marL="0" indent="0">
              <a:buSzTx/>
              <a:buNone/>
              <a:defRPr sz="1600">
                <a:solidFill>
                  <a:srgbClr val="09009E"/>
                </a:solidFill>
              </a:defRPr>
            </a:lvl3pPr>
            <a:lvl4pPr marL="0" indent="0">
              <a:buSzTx/>
              <a:buNone/>
              <a:defRPr sz="1600">
                <a:solidFill>
                  <a:srgbClr val="09009E"/>
                </a:solidFill>
              </a:defRPr>
            </a:lvl4pPr>
            <a:lvl5pPr marL="0" indent="0">
              <a:buSzTx/>
              <a:buNone/>
              <a:defRPr sz="1600">
                <a:solidFill>
                  <a:srgbClr val="09009E"/>
                </a:solidFill>
              </a:defRPr>
            </a:lvl5pPr>
          </a:lstStyle>
          <a:p>
            <a:r>
              <a:t>by Name Presenter</a:t>
            </a:r>
          </a:p>
          <a:p>
            <a:pPr lvl="1"/>
            <a:endParaRPr/>
          </a:p>
          <a:p>
            <a:pPr lvl="2"/>
            <a:endParaRPr/>
          </a:p>
          <a:p>
            <a:pPr lvl="3"/>
            <a:endParaRPr/>
          </a:p>
          <a:p>
            <a:pPr lvl="4"/>
            <a:endParaRPr/>
          </a:p>
        </p:txBody>
      </p:sp>
      <p:sp>
        <p:nvSpPr>
          <p:cNvPr id="16" name="Text Placeholder 17"/>
          <p:cNvSpPr>
            <a:spLocks noGrp="1"/>
          </p:cNvSpPr>
          <p:nvPr>
            <p:ph type="body" sz="quarter" idx="21" hasCustomPrompt="1"/>
          </p:nvPr>
        </p:nvSpPr>
        <p:spPr>
          <a:xfrm>
            <a:off x="2998807" y="3173028"/>
            <a:ext cx="3272454" cy="211233"/>
          </a:xfrm>
          <a:prstGeom prst="rect">
            <a:avLst/>
          </a:prstGeom>
        </p:spPr>
        <p:txBody>
          <a:bodyPr/>
          <a:lstStyle>
            <a:lvl1pPr marL="0" indent="0" defTabSz="768094">
              <a:spcBef>
                <a:spcPts val="800"/>
              </a:spcBef>
              <a:buSzTx/>
              <a:buNone/>
              <a:defRPr sz="800">
                <a:solidFill>
                  <a:srgbClr val="808080"/>
                </a:solidFill>
              </a:defRPr>
            </a:lvl1pPr>
          </a:lstStyle>
          <a:p>
            <a:r>
              <a:t>presenterMail@daenet.eu</a:t>
            </a:r>
          </a:p>
        </p:txBody>
      </p:sp>
      <p:sp>
        <p:nvSpPr>
          <p:cNvPr id="17" name="TextBox 20"/>
          <p:cNvSpPr txBox="1"/>
          <p:nvPr/>
        </p:nvSpPr>
        <p:spPr>
          <a:xfrm>
            <a:off x="3397462" y="3743983"/>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18" name="TextBox 21"/>
          <p:cNvSpPr txBox="1"/>
          <p:nvPr/>
        </p:nvSpPr>
        <p:spPr>
          <a:xfrm>
            <a:off x="3397460" y="3963122"/>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19" name="TextBox 22"/>
          <p:cNvSpPr txBox="1"/>
          <p:nvPr/>
        </p:nvSpPr>
        <p:spPr>
          <a:xfrm>
            <a:off x="3397460" y="4205297"/>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0" name="TextBox 23"/>
          <p:cNvSpPr txBox="1"/>
          <p:nvPr/>
        </p:nvSpPr>
        <p:spPr>
          <a:xfrm>
            <a:off x="3397460" y="4447471"/>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1" name="TextBox 24"/>
          <p:cNvSpPr txBox="1"/>
          <p:nvPr/>
        </p:nvSpPr>
        <p:spPr>
          <a:xfrm>
            <a:off x="3397460" y="4689645"/>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2" name="Text Placeholder 2"/>
          <p:cNvSpPr>
            <a:spLocks noGrp="1"/>
          </p:cNvSpPr>
          <p:nvPr>
            <p:ph type="body" sz="quarter" idx="22" hasCustomPrompt="1"/>
          </p:nvPr>
        </p:nvSpPr>
        <p:spPr>
          <a:xfrm>
            <a:off x="2998805" y="3015438"/>
            <a:ext cx="3272454" cy="200342"/>
          </a:xfrm>
          <a:prstGeom prst="rect">
            <a:avLst/>
          </a:prstGeom>
        </p:spPr>
        <p:txBody>
          <a:bodyPr/>
          <a:lstStyle>
            <a:lvl1pPr marL="0" indent="0" defTabSz="676655">
              <a:spcBef>
                <a:spcPts val="700"/>
              </a:spcBef>
              <a:buSzTx/>
              <a:buNone/>
              <a:defRPr sz="700">
                <a:solidFill>
                  <a:srgbClr val="09009E"/>
                </a:solidFill>
              </a:defRPr>
            </a:lvl1pPr>
          </a:lstStyle>
          <a:p>
            <a:r>
              <a:t>Presenter role</a:t>
            </a:r>
          </a:p>
        </p:txBody>
      </p:sp>
      <p:pic>
        <p:nvPicPr>
          <p:cNvPr id="23" name="Picture 1" descr="Picture 1"/>
          <p:cNvPicPr>
            <a:picLocks noChangeAspect="1"/>
          </p:cNvPicPr>
          <p:nvPr/>
        </p:nvPicPr>
        <p:blipFill>
          <a:blip r:embed="rId4"/>
          <a:stretch>
            <a:fillRect/>
          </a:stretch>
        </p:blipFill>
        <p:spPr>
          <a:xfrm>
            <a:off x="3093504" y="3678582"/>
            <a:ext cx="214846" cy="1189522"/>
          </a:xfrm>
          <a:prstGeom prst="rect">
            <a:avLst/>
          </a:prstGeom>
          <a:ln w="12700">
            <a:miter lim="400000"/>
          </a:ln>
        </p:spPr>
      </p:pic>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Body Level One…"/>
          <p:cNvSpPr txBox="1">
            <a:spLocks noGrp="1"/>
          </p:cNvSpPr>
          <p:nvPr>
            <p:ph type="body" idx="1"/>
          </p:nvPr>
        </p:nvSpPr>
        <p:spPr>
          <a:xfrm>
            <a:off x="323527" y="1600200"/>
            <a:ext cx="7488836" cy="4133056"/>
          </a:xfrm>
          <a:prstGeom prst="rect">
            <a:avLst/>
          </a:prstGeom>
        </p:spPr>
        <p:txBody>
          <a:bodyPr/>
          <a:lstStyle>
            <a:lvl1pPr>
              <a:buFont typeface="Arial"/>
              <a:buChar char="•"/>
              <a:defRPr>
                <a:latin typeface="Segoe UI Light"/>
                <a:ea typeface="Segoe UI Light"/>
                <a:cs typeface="Segoe UI Light"/>
                <a:sym typeface="Segoe UI Light"/>
              </a:defRPr>
            </a:lvl1pPr>
            <a:lvl2pPr>
              <a:buFont typeface="Arial"/>
              <a:buChar char="•"/>
              <a:defRPr>
                <a:latin typeface="Segoe UI Light"/>
                <a:ea typeface="Segoe UI Light"/>
                <a:cs typeface="Segoe UI Light"/>
                <a:sym typeface="Segoe UI Light"/>
              </a:defRPr>
            </a:lvl2pPr>
            <a:lvl3pPr>
              <a:buFont typeface="Arial"/>
              <a:buChar char="•"/>
              <a:defRPr>
                <a:latin typeface="Segoe UI Light"/>
                <a:ea typeface="Segoe UI Light"/>
                <a:cs typeface="Segoe UI Light"/>
                <a:sym typeface="Segoe UI Light"/>
              </a:defRPr>
            </a:lvl3pPr>
            <a:lvl4pPr>
              <a:buFont typeface="Arial"/>
              <a:buChar char="•"/>
              <a:defRPr>
                <a:latin typeface="Segoe UI Light"/>
                <a:ea typeface="Segoe UI Light"/>
                <a:cs typeface="Segoe UI Light"/>
                <a:sym typeface="Segoe UI Light"/>
              </a:defRPr>
            </a:lvl4pPr>
            <a:lvl5pPr>
              <a:buFont typeface="Arial"/>
              <a:buChar char="•"/>
              <a:defRPr>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13" name="Title Text"/>
          <p:cNvSpPr txBox="1">
            <a:spLocks noGrp="1"/>
          </p:cNvSpPr>
          <p:nvPr>
            <p:ph type="title"/>
          </p:nvPr>
        </p:nvSpPr>
        <p:spPr>
          <a:xfrm>
            <a:off x="323527" y="188912"/>
            <a:ext cx="7488833" cy="915508"/>
          </a:xfrm>
          <a:prstGeom prst="rect">
            <a:avLst/>
          </a:prstGeom>
        </p:spPr>
        <p:txBody>
          <a:bodyPr anchor="ctr"/>
          <a:lstStyle>
            <a:lvl1pPr>
              <a:defRPr sz="6600">
                <a:solidFill>
                  <a:srgbClr val="000000"/>
                </a:solidFill>
                <a:latin typeface="Segoe WP SemiLight"/>
                <a:ea typeface="Segoe WP SemiLight"/>
                <a:cs typeface="Segoe WP SemiLight"/>
                <a:sym typeface="Segoe WP SemiLight"/>
              </a:defRPr>
            </a:lvl1pPr>
          </a:lstStyle>
          <a:p>
            <a:r>
              <a:t>Title Text</a:t>
            </a:r>
          </a:p>
        </p:txBody>
      </p:sp>
      <p:grpSp>
        <p:nvGrpSpPr>
          <p:cNvPr id="116" name="Group 9"/>
          <p:cNvGrpSpPr/>
          <p:nvPr/>
        </p:nvGrpSpPr>
        <p:grpSpPr>
          <a:xfrm>
            <a:off x="8308797" y="198160"/>
            <a:ext cx="588278" cy="641169"/>
            <a:chOff x="0" y="0"/>
            <a:chExt cx="588276" cy="641168"/>
          </a:xfrm>
        </p:grpSpPr>
        <p:sp>
          <p:nvSpPr>
            <p:cNvPr id="114" name="Rectangle 10"/>
            <p:cNvSpPr/>
            <p:nvPr/>
          </p:nvSpPr>
          <p:spPr>
            <a:xfrm>
              <a:off x="11126" y="65160"/>
              <a:ext cx="576010" cy="576008"/>
            </a:xfrm>
            <a:prstGeom prst="rect">
              <a:avLst/>
            </a:prstGeom>
            <a:solidFill>
              <a:srgbClr val="A8D3F4"/>
            </a:solidFill>
            <a:ln w="12700" cap="flat">
              <a:noFill/>
              <a:miter lim="400000"/>
            </a:ln>
            <a:effectLst/>
          </p:spPr>
          <p:txBody>
            <a:bodyPr wrap="square" lIns="45718" tIns="45718" rIns="45718" bIns="45718" numCol="1" anchor="b">
              <a:noAutofit/>
            </a:bodyPr>
            <a:lstStyle/>
            <a:p>
              <a:pPr>
                <a:defRPr sz="900">
                  <a:solidFill>
                    <a:srgbClr val="FFFFFF"/>
                  </a:solidFill>
                  <a:latin typeface="Segoe UI"/>
                  <a:ea typeface="Segoe UI"/>
                  <a:cs typeface="Segoe UI"/>
                  <a:sym typeface="Segoe UI"/>
                </a:defRPr>
              </a:pPr>
              <a:endParaRPr/>
            </a:p>
          </p:txBody>
        </p:sp>
        <p:pic>
          <p:nvPicPr>
            <p:cNvPr id="115" name="Picture 11" descr="Picture 11"/>
            <p:cNvPicPr>
              <a:picLocks noChangeAspect="1"/>
            </p:cNvPicPr>
            <p:nvPr/>
          </p:nvPicPr>
          <p:blipFill>
            <a:blip r:embed="rId3"/>
            <a:stretch>
              <a:fillRect/>
            </a:stretch>
          </p:blipFill>
          <p:spPr>
            <a:xfrm>
              <a:off x="-1" y="-1"/>
              <a:ext cx="588277" cy="588275"/>
            </a:xfrm>
            <a:prstGeom prst="rect">
              <a:avLst/>
            </a:prstGeom>
            <a:ln w="12700" cap="flat">
              <a:noFill/>
              <a:miter lim="400000"/>
            </a:ln>
            <a:effectLst/>
          </p:spPr>
        </p:pic>
      </p:grpSp>
      <p:sp>
        <p:nvSpPr>
          <p:cNvPr id="117" name="Slide Number"/>
          <p:cNvSpPr txBox="1">
            <a:spLocks noGrp="1"/>
          </p:cNvSpPr>
          <p:nvPr>
            <p:ph type="sldNum" sz="quarter" idx="2"/>
          </p:nvPr>
        </p:nvSpPr>
        <p:spPr>
          <a:xfrm>
            <a:off x="8654374" y="5445223"/>
            <a:ext cx="310116" cy="300590"/>
          </a:xfrm>
          <a:prstGeom prst="rect">
            <a:avLst/>
          </a:prstGeom>
        </p:spPr>
        <p:txBody>
          <a:bodyPr anchor="t"/>
          <a:lstStyle>
            <a:lvl1pPr>
              <a:defRPr sz="16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4" name="Title Text"/>
          <p:cNvSpPr txBox="1">
            <a:spLocks noGrp="1"/>
          </p:cNvSpPr>
          <p:nvPr>
            <p:ph type="title"/>
          </p:nvPr>
        </p:nvSpPr>
        <p:spPr>
          <a:xfrm>
            <a:off x="685800" y="2130431"/>
            <a:ext cx="7772400" cy="1470023"/>
          </a:xfrm>
          <a:prstGeom prst="rect">
            <a:avLst/>
          </a:prstGeom>
        </p:spPr>
        <p:txBody>
          <a:bodyPr/>
          <a:lstStyle>
            <a:lvl1pPr>
              <a:defRPr>
                <a:solidFill>
                  <a:srgbClr val="000000"/>
                </a:solidFill>
                <a:latin typeface="Segoe UI Symbol"/>
                <a:ea typeface="Segoe UI Symbol"/>
                <a:cs typeface="Segoe UI Symbol"/>
                <a:sym typeface="Segoe UI Symbol"/>
              </a:defRPr>
            </a:lvl1pPr>
          </a:lstStyle>
          <a:p>
            <a:r>
              <a:t>Title Text</a:t>
            </a:r>
          </a:p>
        </p:txBody>
      </p:sp>
      <p:sp>
        <p:nvSpPr>
          <p:cNvPr id="125"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0" algn="ctr">
              <a:buSzTx/>
              <a:buNone/>
              <a:defRPr>
                <a:solidFill>
                  <a:srgbClr val="888888"/>
                </a:solidFill>
              </a:defRPr>
            </a:lvl2pPr>
            <a:lvl3pPr marL="0" indent="0" algn="ctr">
              <a:buSzTx/>
              <a:buNone/>
              <a:defRPr>
                <a:solidFill>
                  <a:srgbClr val="888888"/>
                </a:solidFill>
              </a:defRPr>
            </a:lvl3pPr>
            <a:lvl4pPr marL="0" indent="0" algn="ctr">
              <a:buSzTx/>
              <a:buNone/>
              <a:defRPr>
                <a:solidFill>
                  <a:srgbClr val="888888"/>
                </a:solidFill>
              </a:defRPr>
            </a:lvl4pPr>
            <a:lvl5pPr marL="0" indent="0" algn="ctr">
              <a:buSz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st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1" name="Picture 27" descr="Picture 27"/>
          <p:cNvPicPr>
            <a:picLocks noChangeAspect="1"/>
          </p:cNvPicPr>
          <p:nvPr/>
        </p:nvPicPr>
        <p:blipFill>
          <a:blip r:embed="rId3"/>
          <a:stretch>
            <a:fillRect/>
          </a:stretch>
        </p:blipFill>
        <p:spPr>
          <a:xfrm>
            <a:off x="3710635" y="2103003"/>
            <a:ext cx="1722735" cy="941929"/>
          </a:xfrm>
          <a:prstGeom prst="rect">
            <a:avLst/>
          </a:prstGeom>
          <a:ln w="12700">
            <a:miter lim="400000"/>
          </a:ln>
        </p:spPr>
      </p:pic>
      <p:sp>
        <p:nvSpPr>
          <p:cNvPr id="32" name="TextBox 20"/>
          <p:cNvSpPr txBox="1"/>
          <p:nvPr/>
        </p:nvSpPr>
        <p:spPr>
          <a:xfrm>
            <a:off x="4164172" y="3544125"/>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33" name="TextBox 21"/>
          <p:cNvSpPr txBox="1"/>
          <p:nvPr/>
        </p:nvSpPr>
        <p:spPr>
          <a:xfrm>
            <a:off x="4164171" y="3763264"/>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34" name="TextBox 22"/>
          <p:cNvSpPr txBox="1"/>
          <p:nvPr/>
        </p:nvSpPr>
        <p:spPr>
          <a:xfrm>
            <a:off x="4164171" y="4005438"/>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5" name="TextBox 23"/>
          <p:cNvSpPr txBox="1"/>
          <p:nvPr/>
        </p:nvSpPr>
        <p:spPr>
          <a:xfrm>
            <a:off x="4164171" y="4247612"/>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6" name="TextBox 24"/>
          <p:cNvSpPr txBox="1"/>
          <p:nvPr/>
        </p:nvSpPr>
        <p:spPr>
          <a:xfrm>
            <a:off x="4164171" y="4489786"/>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pic>
        <p:nvPicPr>
          <p:cNvPr id="37" name="Picture 1" descr="Picture 1"/>
          <p:cNvPicPr>
            <a:picLocks noChangeAspect="1"/>
          </p:cNvPicPr>
          <p:nvPr/>
        </p:nvPicPr>
        <p:blipFill>
          <a:blip r:embed="rId4"/>
          <a:stretch>
            <a:fillRect/>
          </a:stretch>
        </p:blipFill>
        <p:spPr>
          <a:xfrm>
            <a:off x="3860212" y="3478724"/>
            <a:ext cx="214851" cy="1189522"/>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pare icon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5" name="Picture 1" descr="Picture 1"/>
          <p:cNvPicPr>
            <a:picLocks noChangeAspect="1"/>
          </p:cNvPicPr>
          <p:nvPr/>
        </p:nvPicPr>
        <p:blipFill>
          <a:blip r:embed="rId3"/>
          <a:stretch>
            <a:fillRect/>
          </a:stretch>
        </p:blipFill>
        <p:spPr>
          <a:xfrm>
            <a:off x="1437180" y="1646656"/>
            <a:ext cx="1768253" cy="1768253"/>
          </a:xfrm>
          <a:prstGeom prst="rect">
            <a:avLst/>
          </a:prstGeom>
          <a:ln w="12700">
            <a:miter lim="400000"/>
          </a:ln>
        </p:spPr>
      </p:pic>
      <p:pic>
        <p:nvPicPr>
          <p:cNvPr id="46" name="Picture 2" descr="Picture 2"/>
          <p:cNvPicPr>
            <a:picLocks noChangeAspect="1"/>
          </p:cNvPicPr>
          <p:nvPr/>
        </p:nvPicPr>
        <p:blipFill>
          <a:blip r:embed="rId4"/>
          <a:stretch>
            <a:fillRect/>
          </a:stretch>
        </p:blipFill>
        <p:spPr>
          <a:xfrm>
            <a:off x="3406140" y="1646656"/>
            <a:ext cx="1768257" cy="1768253"/>
          </a:xfrm>
          <a:prstGeom prst="rect">
            <a:avLst/>
          </a:prstGeom>
          <a:ln w="12700">
            <a:miter lim="400000"/>
          </a:ln>
        </p:spPr>
      </p:pic>
      <p:pic>
        <p:nvPicPr>
          <p:cNvPr id="47" name="Picture 3" descr="Picture 3"/>
          <p:cNvPicPr>
            <a:picLocks noChangeAspect="1"/>
          </p:cNvPicPr>
          <p:nvPr/>
        </p:nvPicPr>
        <p:blipFill>
          <a:blip r:embed="rId5"/>
          <a:stretch>
            <a:fillRect/>
          </a:stretch>
        </p:blipFill>
        <p:spPr>
          <a:xfrm>
            <a:off x="5375099" y="1646656"/>
            <a:ext cx="1768252" cy="1768253"/>
          </a:xfrm>
          <a:prstGeom prst="rect">
            <a:avLst/>
          </a:prstGeom>
          <a:ln w="12700">
            <a:miter lim="400000"/>
          </a:ln>
        </p:spPr>
      </p:pic>
      <p:pic>
        <p:nvPicPr>
          <p:cNvPr id="48" name="Picture 4" descr="Picture 4"/>
          <p:cNvPicPr>
            <a:picLocks noChangeAspect="1"/>
          </p:cNvPicPr>
          <p:nvPr/>
        </p:nvPicPr>
        <p:blipFill>
          <a:blip r:embed="rId6"/>
          <a:stretch>
            <a:fillRect/>
          </a:stretch>
        </p:blipFill>
        <p:spPr>
          <a:xfrm>
            <a:off x="4472528" y="3600431"/>
            <a:ext cx="1768257" cy="1768252"/>
          </a:xfrm>
          <a:prstGeom prst="rect">
            <a:avLst/>
          </a:prstGeom>
          <a:ln w="12700">
            <a:miter lim="400000"/>
          </a:ln>
        </p:spPr>
      </p:pic>
      <p:pic>
        <p:nvPicPr>
          <p:cNvPr id="49" name="Picture 5" descr="Picture 5"/>
          <p:cNvPicPr>
            <a:picLocks noChangeAspect="1"/>
          </p:cNvPicPr>
          <p:nvPr/>
        </p:nvPicPr>
        <p:blipFill>
          <a:blip r:embed="rId7"/>
          <a:stretch>
            <a:fillRect/>
          </a:stretch>
        </p:blipFill>
        <p:spPr>
          <a:xfrm>
            <a:off x="2506590" y="3600431"/>
            <a:ext cx="1768253" cy="1768252"/>
          </a:xfrm>
          <a:prstGeom prst="rect">
            <a:avLst/>
          </a:prstGeom>
          <a:ln w="12700">
            <a:miter lim="400000"/>
          </a:ln>
        </p:spPr>
      </p:pic>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Small Globe">
    <p:spTree>
      <p:nvGrpSpPr>
        <p:cNvPr id="1" name=""/>
        <p:cNvGrpSpPr/>
        <p:nvPr/>
      </p:nvGrpSpPr>
      <p:grpSpPr>
        <a:xfrm>
          <a:off x="0" y="0"/>
          <a:ext cx="0" cy="0"/>
          <a:chOff x="0" y="0"/>
          <a:chExt cx="0" cy="0"/>
        </a:xfrm>
      </p:grpSpPr>
      <p:pic>
        <p:nvPicPr>
          <p:cNvPr id="57"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Small Globe 0">
    <p:spTree>
      <p:nvGrpSpPr>
        <p:cNvPr id="1" name=""/>
        <p:cNvGrpSpPr/>
        <p:nvPr/>
      </p:nvGrpSpPr>
      <p:grpSpPr>
        <a:xfrm>
          <a:off x="0" y="0"/>
          <a:ext cx="0" cy="0"/>
          <a:chOff x="0" y="0"/>
          <a:chExt cx="0" cy="0"/>
        </a:xfrm>
      </p:grpSpPr>
      <p:pic>
        <p:nvPicPr>
          <p:cNvPr id="65"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amp;A Title">
    <p:spTree>
      <p:nvGrpSpPr>
        <p:cNvPr id="1" name=""/>
        <p:cNvGrpSpPr/>
        <p:nvPr/>
      </p:nvGrpSpPr>
      <p:grpSpPr>
        <a:xfrm>
          <a:off x="0" y="0"/>
          <a:ext cx="0" cy="0"/>
          <a:chOff x="0" y="0"/>
          <a:chExt cx="0" cy="0"/>
        </a:xfrm>
      </p:grpSpPr>
      <p:pic>
        <p:nvPicPr>
          <p:cNvPr id="73" name="Picture 6" descr="Picture 6"/>
          <p:cNvPicPr>
            <a:picLocks noChangeAspect="1"/>
          </p:cNvPicPr>
          <p:nvPr/>
        </p:nvPicPr>
        <p:blipFill>
          <a:blip r:embed="rId2"/>
          <a:stretch>
            <a:fillRect/>
          </a:stretch>
        </p:blipFill>
        <p:spPr>
          <a:xfrm>
            <a:off x="2800861" y="1418049"/>
            <a:ext cx="3542275" cy="3542273"/>
          </a:xfrm>
          <a:prstGeom prst="rect">
            <a:avLst/>
          </a:prstGeom>
          <a:ln w="12700">
            <a:miter lim="400000"/>
          </a:ln>
        </p:spPr>
      </p:pic>
      <p:sp>
        <p:nvSpPr>
          <p:cNvPr id="74" name="TextBox 7"/>
          <p:cNvSpPr txBox="1"/>
          <p:nvPr/>
        </p:nvSpPr>
        <p:spPr>
          <a:xfrm>
            <a:off x="2846582" y="4435438"/>
            <a:ext cx="3450835" cy="396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a:solidFill>
                  <a:srgbClr val="FFFFFF"/>
                </a:solidFill>
                <a:latin typeface="Segoe UI"/>
                <a:ea typeface="Segoe UI"/>
                <a:cs typeface="Segoe UI"/>
                <a:sym typeface="Segoe UI"/>
              </a:defRPr>
            </a:lvl1pPr>
          </a:lstStyle>
          <a:p>
            <a:r>
              <a:t>Questions &amp; Answers</a:t>
            </a:r>
          </a:p>
        </p:txBody>
      </p:sp>
      <p:pic>
        <p:nvPicPr>
          <p:cNvPr id="75" name="Picture 3" descr="Picture 3"/>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Classic">
    <p:spTree>
      <p:nvGrpSpPr>
        <p:cNvPr id="1" name=""/>
        <p:cNvGrpSpPr/>
        <p:nvPr/>
      </p:nvGrpSpPr>
      <p:grpSpPr>
        <a:xfrm>
          <a:off x="0" y="0"/>
          <a:ext cx="0" cy="0"/>
          <a:chOff x="0" y="0"/>
          <a:chExt cx="0" cy="0"/>
        </a:xfrm>
      </p:grpSpPr>
      <p:sp>
        <p:nvSpPr>
          <p:cNvPr id="83" name="Body Level One…"/>
          <p:cNvSpPr txBox="1">
            <a:spLocks noGrp="1"/>
          </p:cNvSpPr>
          <p:nvPr>
            <p:ph type="body" idx="1" hasCustomPrompt="1"/>
          </p:nvPr>
        </p:nvSpPr>
        <p:spPr>
          <a:xfrm>
            <a:off x="1672281" y="988968"/>
            <a:ext cx="5750012" cy="5081286"/>
          </a:xfrm>
          <a:prstGeom prst="rect">
            <a:avLst/>
          </a:prstGeom>
        </p:spPr>
        <p:txBody>
          <a:bodyPr lIns="0" tIns="0" rIns="0" bIns="0"/>
          <a:lstStyle>
            <a:lvl1pPr>
              <a:buBlip>
                <a:blip r:embed="rId2"/>
              </a:buBlip>
              <a:defRPr b="1">
                <a:latin typeface="Segoe UI Semibold"/>
                <a:ea typeface="Segoe UI Semibold"/>
                <a:cs typeface="Segoe UI Semibold"/>
                <a:sym typeface="Segoe UI Semibold"/>
              </a:defRPr>
            </a:lvl1pPr>
            <a:lvl2pPr>
              <a:buChar char="•"/>
              <a:defRPr b="1">
                <a:latin typeface="Segoe UI Semibold"/>
                <a:ea typeface="Segoe UI Semibold"/>
                <a:cs typeface="Segoe UI Semibold"/>
                <a:sym typeface="Segoe UI Semibold"/>
              </a:defRPr>
            </a:lvl2pPr>
            <a:lvl3pPr>
              <a:buChar char="•"/>
              <a:defRPr b="1">
                <a:latin typeface="Segoe UI Semibold"/>
                <a:ea typeface="Segoe UI Semibold"/>
                <a:cs typeface="Segoe UI Semibold"/>
                <a:sym typeface="Segoe UI Semibold"/>
              </a:defRPr>
            </a:lvl3pPr>
            <a:lvl4pPr>
              <a:buChar char="•"/>
              <a:defRPr b="1">
                <a:latin typeface="Segoe UI Semibold"/>
                <a:ea typeface="Segoe UI Semibold"/>
                <a:cs typeface="Segoe UI Semibold"/>
                <a:sym typeface="Segoe UI Semibold"/>
              </a:defRPr>
            </a:lvl4pPr>
            <a:lvl5pPr>
              <a:buChar char="•"/>
              <a:defRPr b="1">
                <a:latin typeface="Segoe UI Semibold"/>
                <a:ea typeface="Segoe UI Semibold"/>
                <a:cs typeface="Segoe UI Semibold"/>
                <a:sym typeface="Segoe UI Semibold"/>
              </a:defRPr>
            </a:lvl5pPr>
          </a:lstStyle>
          <a:p>
            <a:r>
              <a:t>Section name</a:t>
            </a:r>
          </a:p>
          <a:p>
            <a:pPr lvl="1"/>
            <a:endParaRPr/>
          </a:p>
          <a:p>
            <a:pPr lvl="2"/>
            <a:endParaRPr/>
          </a:p>
          <a:p>
            <a:pPr lvl="3"/>
            <a:endParaRPr/>
          </a:p>
          <a:p>
            <a:pPr lvl="4"/>
            <a:endParaRPr/>
          </a:p>
        </p:txBody>
      </p:sp>
      <p:pic>
        <p:nvPicPr>
          <p:cNvPr id="84" name="Picture 2" descr="Picture 2"/>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29841" y="742692"/>
            <a:ext cx="2949178" cy="1412876"/>
          </a:xfrm>
          <a:prstGeom prst="rect">
            <a:avLst/>
          </a:prstGeom>
        </p:spPr>
        <p:txBody>
          <a:bodyPr anchor="b"/>
          <a:lstStyle>
            <a:lvl1pPr>
              <a:defRPr sz="3200"/>
            </a:lvl1pPr>
          </a:lstStyle>
          <a:p>
            <a:r>
              <a:t>Title Text</a:t>
            </a:r>
          </a:p>
        </p:txBody>
      </p:sp>
      <p:sp>
        <p:nvSpPr>
          <p:cNvPr id="102" name="Body Level One…"/>
          <p:cNvSpPr txBox="1">
            <a:spLocks noGrp="1"/>
          </p:cNvSpPr>
          <p:nvPr>
            <p:ph type="body" sz="half" idx="1"/>
          </p:nvPr>
        </p:nvSpPr>
        <p:spPr>
          <a:xfrm>
            <a:off x="3887391" y="742692"/>
            <a:ext cx="4629152" cy="5286634"/>
          </a:xfrm>
          <a:prstGeom prst="rect">
            <a:avLst/>
          </a:prstGeom>
        </p:spPr>
        <p:txBody>
          <a:bodyPr/>
          <a:lstStyle>
            <a:lvl1pPr>
              <a:buBlip>
                <a:blip r:embed="rId2"/>
              </a:buBlip>
              <a:defRPr sz="3200"/>
            </a:lvl1pPr>
            <a:lvl2pPr marL="718457" indent="-261257">
              <a:buBlip>
                <a:blip r:embed="rId2"/>
              </a:buBlip>
              <a:defRPr sz="3200"/>
            </a:lvl2pPr>
            <a:lvl3pPr marL="1219200" indent="-304800">
              <a:buBlip>
                <a:blip r:embed="rId2"/>
              </a:buBlip>
              <a:defRPr sz="3200"/>
            </a:lvl3pPr>
            <a:lvl4pPr marL="1737360" indent="-365760">
              <a:buBlip>
                <a:blip r:embed="rId2"/>
              </a:buBlip>
              <a:defRPr sz="3200"/>
            </a:lvl4pPr>
            <a:lvl5pPr marL="2194560" indent="-365760">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103" name="Text Placeholder 3"/>
          <p:cNvSpPr>
            <a:spLocks noGrp="1"/>
          </p:cNvSpPr>
          <p:nvPr>
            <p:ph type="body" sz="quarter" idx="21"/>
          </p:nvPr>
        </p:nvSpPr>
        <p:spPr>
          <a:xfrm>
            <a:off x="629838" y="2155567"/>
            <a:ext cx="2949183" cy="3873761"/>
          </a:xfrm>
          <a:prstGeom prst="rect">
            <a:avLst/>
          </a:prstGeom>
        </p:spPr>
        <p:txBody>
          <a:bodyPr/>
          <a:lstStyle/>
          <a:p>
            <a:pPr>
              <a:buBlip>
                <a:blip r:embed="rId2"/>
              </a:buBlip>
            </a:pPr>
            <a:endParaRPr/>
          </a:p>
        </p:txBody>
      </p:sp>
      <p:pic>
        <p:nvPicPr>
          <p:cNvPr id="104" name="Picture 4" descr="Picture 4"/>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13"/>
          <a:stretch>
            <a:fillRect/>
          </a:stretch>
        </p:blipFill>
        <p:spPr>
          <a:xfrm>
            <a:off x="-1789434" y="6501948"/>
            <a:ext cx="13498800" cy="301870"/>
          </a:xfrm>
          <a:prstGeom prst="rect">
            <a:avLst/>
          </a:prstGeom>
          <a:ln w="12700">
            <a:miter lim="400000"/>
          </a:ln>
        </p:spPr>
      </p:pic>
      <p:sp>
        <p:nvSpPr>
          <p:cNvPr id="3" name="Title Text"/>
          <p:cNvSpPr txBox="1">
            <a:spLocks noGrp="1"/>
          </p:cNvSpPr>
          <p:nvPr>
            <p:ph type="title"/>
          </p:nvPr>
        </p:nvSpPr>
        <p:spPr>
          <a:xfrm>
            <a:off x="628650" y="742692"/>
            <a:ext cx="7886700" cy="652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4" name="Body Level One…"/>
          <p:cNvSpPr txBox="1">
            <a:spLocks noGrp="1"/>
          </p:cNvSpPr>
          <p:nvPr>
            <p:ph type="body" idx="1"/>
          </p:nvPr>
        </p:nvSpPr>
        <p:spPr>
          <a:xfrm>
            <a:off x="628650" y="1492337"/>
            <a:ext cx="7886700" cy="4389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294582" y="6232199"/>
            <a:ext cx="258621" cy="248302"/>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2pPr>
      <a:lvl3pPr marL="1234438" marR="0" indent="-320038"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linkedin.com/groups/868980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ddobric"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meetup.com/Azure-Meetup-Frankfur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hange_management_(engineering)" TargetMode="External"/><Relationship Id="rId3" Type="http://schemas.openxmlformats.org/officeDocument/2006/relationships/hyperlink" Target="http://en.wikipedia.org/wiki/Requirements_management" TargetMode="External"/><Relationship Id="rId7" Type="http://schemas.openxmlformats.org/officeDocument/2006/relationships/hyperlink" Target="http://en.wikipedia.org/wiki/Software_maintenance" TargetMode="Externa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en.wikipedia.org/wiki/Software_testing" TargetMode="External"/><Relationship Id="rId11" Type="http://schemas.openxmlformats.org/officeDocument/2006/relationships/hyperlink" Target="http://en.wikipedia.org/wiki/Release_management" TargetMode="External"/><Relationship Id="rId5" Type="http://schemas.openxmlformats.org/officeDocument/2006/relationships/hyperlink" Target="http://en.wikipedia.org/wiki/Computer_programming" TargetMode="External"/><Relationship Id="rId10" Type="http://schemas.openxmlformats.org/officeDocument/2006/relationships/hyperlink" Target="http://en.wikipedia.org/wiki/Project_management" TargetMode="External"/><Relationship Id="rId4" Type="http://schemas.openxmlformats.org/officeDocument/2006/relationships/hyperlink" Target="http://en.wikipedia.org/wiki/Software_architecture" TargetMode="External"/><Relationship Id="rId9" Type="http://schemas.openxmlformats.org/officeDocument/2006/relationships/hyperlink" Target="http://en.wikipedia.org/wiki/Continuous_integr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hyperlink" Target="https://code.visualstudio.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hyperlink" Target="https://github.com/UniversityOfAppliedSciencesFrankfurt/se-cloud-2021-2022"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g/vA-5dl1I" TargetMode="Externa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iversityOfAppliedSciencesFrankfurt/se-cloud-2021-2022/blob/master/Generallnformation/SoftwareEngineering/SoEnExercises.md#e0---before-all"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6"/>
          <p:cNvSpPr txBox="1"/>
          <p:nvPr/>
        </p:nvSpPr>
        <p:spPr>
          <a:xfrm>
            <a:off x="862150" y="2294638"/>
            <a:ext cx="7955279" cy="2679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200">
                <a:latin typeface="+mn-lt"/>
                <a:ea typeface="+mn-ea"/>
                <a:cs typeface="+mn-cs"/>
                <a:sym typeface="Calibri"/>
              </a:defRPr>
            </a:pPr>
            <a:r>
              <a:t>Welcome </a:t>
            </a:r>
          </a:p>
          <a:p>
            <a:pPr algn="ctr">
              <a:defRPr sz="3200">
                <a:latin typeface="+mn-lt"/>
                <a:ea typeface="+mn-ea"/>
                <a:cs typeface="+mn-cs"/>
                <a:sym typeface="Calibri"/>
              </a:defRPr>
            </a:pPr>
            <a:r>
              <a:t>to</a:t>
            </a:r>
          </a:p>
          <a:p>
            <a:pPr algn="ctr">
              <a:defRPr sz="4000">
                <a:latin typeface="+mn-lt"/>
                <a:ea typeface="+mn-ea"/>
                <a:cs typeface="+mn-cs"/>
                <a:sym typeface="Calibri"/>
              </a:defRPr>
            </a:pPr>
            <a:r>
              <a:t>Software Engineering </a:t>
            </a:r>
          </a:p>
          <a:p>
            <a:pPr algn="ctr">
              <a:defRPr sz="2800">
                <a:latin typeface="+mn-lt"/>
                <a:ea typeface="+mn-ea"/>
                <a:cs typeface="+mn-cs"/>
                <a:sym typeface="Calibri"/>
              </a:defRPr>
            </a:pPr>
            <a:r>
              <a:t>Lesson</a:t>
            </a:r>
            <a:r>
              <a:rPr sz="4000"/>
              <a:t> </a:t>
            </a:r>
            <a:r>
              <a:t>WS2022/2023</a:t>
            </a:r>
          </a:p>
          <a:p>
            <a:pPr algn="ctr">
              <a:defRPr sz="2800">
                <a:latin typeface="+mn-lt"/>
                <a:ea typeface="+mn-ea"/>
                <a:cs typeface="+mn-cs"/>
                <a:sym typeface="Calibri"/>
              </a:defRPr>
            </a:pPr>
            <a:r>
              <a:t>Starting at 14:15</a:t>
            </a:r>
          </a:p>
        </p:txBody>
      </p:sp>
      <p:pic>
        <p:nvPicPr>
          <p:cNvPr id="136" name="Picture 2" descr="Picture 2"/>
          <p:cNvPicPr>
            <a:picLocks noChangeAspect="1"/>
          </p:cNvPicPr>
          <p:nvPr/>
        </p:nvPicPr>
        <p:blipFill>
          <a:blip r:embed="rId2"/>
          <a:stretch>
            <a:fillRect/>
          </a:stretch>
        </p:blipFill>
        <p:spPr>
          <a:xfrm>
            <a:off x="8377646" y="6039842"/>
            <a:ext cx="616133" cy="419065"/>
          </a:xfrm>
          <a:prstGeom prst="rect">
            <a:avLst/>
          </a:prstGeom>
          <a:ln w="12700">
            <a:miter lim="400000"/>
          </a:ln>
        </p:spPr>
      </p:pic>
      <p:sp>
        <p:nvSpPr>
          <p:cNvPr id="137" name="TextBox 2"/>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8"/>
          <p:cNvSpPr/>
          <p:nvPr/>
        </p:nvSpPr>
        <p:spPr>
          <a:xfrm>
            <a:off x="0" y="0"/>
            <a:ext cx="9144000" cy="6858000"/>
          </a:xfrm>
          <a:prstGeom prst="rect">
            <a:avLst/>
          </a:prstGeom>
          <a:solidFill>
            <a:srgbClr val="E7E6E6"/>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04" name="Rectangle 10"/>
          <p:cNvSpPr/>
          <p:nvPr/>
        </p:nvSpPr>
        <p:spPr>
          <a:xfrm>
            <a:off x="357759" y="480060"/>
            <a:ext cx="8428482" cy="5897880"/>
          </a:xfrm>
          <a:prstGeom prst="rect">
            <a:avLst/>
          </a:prstGeom>
          <a:solidFill>
            <a:srgbClr val="FFFFFF"/>
          </a:solidFill>
          <a:ln w="12700">
            <a:miter lim="400000"/>
          </a:ln>
          <a:effectLst>
            <a:outerShdw blurRad="63500" dist="17780" dir="5400000" rotWithShape="0">
              <a:srgbClr val="000000">
                <a:alpha val="43000"/>
              </a:srgbClr>
            </a:outerShdw>
          </a:effectLst>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205" name="Picture 3" descr="Picture 3"/>
          <p:cNvPicPr>
            <a:picLocks noChangeAspect="1"/>
          </p:cNvPicPr>
          <p:nvPr/>
        </p:nvPicPr>
        <p:blipFill>
          <a:blip r:embed="rId2"/>
          <a:stretch>
            <a:fillRect/>
          </a:stretch>
        </p:blipFill>
        <p:spPr>
          <a:xfrm>
            <a:off x="482600" y="862901"/>
            <a:ext cx="8178800" cy="51321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3" descr="Picture 3"/>
          <p:cNvPicPr>
            <a:picLocks noChangeAspect="1"/>
          </p:cNvPicPr>
          <p:nvPr/>
        </p:nvPicPr>
        <p:blipFill>
          <a:blip r:embed="rId2"/>
          <a:stretch>
            <a:fillRect/>
          </a:stretch>
        </p:blipFill>
        <p:spPr>
          <a:xfrm>
            <a:off x="638070" y="213011"/>
            <a:ext cx="7341311" cy="60015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289681" y="445959"/>
            <a:ext cx="7886701" cy="652727"/>
          </a:xfrm>
          <a:prstGeom prst="rect">
            <a:avLst/>
          </a:prstGeom>
        </p:spPr>
        <p:txBody>
          <a:bodyPr/>
          <a:lstStyle>
            <a:lvl1pPr defTabSz="749808">
              <a:defRPr sz="3600"/>
            </a:lvl1pPr>
          </a:lstStyle>
          <a:p>
            <a:r>
              <a:t>Prerequisites</a:t>
            </a:r>
          </a:p>
        </p:txBody>
      </p:sp>
      <p:sp>
        <p:nvSpPr>
          <p:cNvPr id="210" name="Content Placeholder 2"/>
          <p:cNvSpPr txBox="1">
            <a:spLocks noGrp="1"/>
          </p:cNvSpPr>
          <p:nvPr>
            <p:ph type="body" idx="1"/>
          </p:nvPr>
        </p:nvSpPr>
        <p:spPr>
          <a:xfrm>
            <a:off x="289680" y="1252195"/>
            <a:ext cx="8215342" cy="4730321"/>
          </a:xfrm>
          <a:prstGeom prst="rect">
            <a:avLst/>
          </a:prstGeom>
        </p:spPr>
        <p:txBody>
          <a:bodyPr/>
          <a:lstStyle/>
          <a:p>
            <a:pPr marL="226313" indent="-226313" defTabSz="905255">
              <a:spcBef>
                <a:spcPts val="900"/>
              </a:spcBef>
              <a:buBlip>
                <a:blip r:embed="rId2"/>
              </a:buBlip>
              <a:defRPr sz="1900"/>
            </a:pPr>
            <a:r>
              <a:rPr dirty="0"/>
              <a:t>You need to know one programming language at least. We do not learn any programming language in this course! If you don’t know any programming language it will be more difficult.</a:t>
            </a:r>
          </a:p>
          <a:p>
            <a:pPr marL="226313" indent="-226313" defTabSz="905255">
              <a:spcBef>
                <a:spcPts val="900"/>
              </a:spcBef>
              <a:buBlip>
                <a:blip r:embed="rId2"/>
              </a:buBlip>
              <a:defRPr sz="1900"/>
            </a:pPr>
            <a:r>
              <a:rPr dirty="0"/>
              <a:t>Project will be done in C#  / .NET </a:t>
            </a:r>
            <a:r>
              <a:rPr strike="sngStrike" dirty="0"/>
              <a:t>Core</a:t>
            </a:r>
            <a:br>
              <a:rPr dirty="0"/>
            </a:br>
            <a:r>
              <a:rPr dirty="0"/>
              <a:t> We will help you to learn C#.</a:t>
            </a:r>
          </a:p>
          <a:p>
            <a:pPr marL="226313" indent="-226313" defTabSz="905255">
              <a:spcBef>
                <a:spcPts val="900"/>
              </a:spcBef>
              <a:buBlip>
                <a:blip r:embed="rId2"/>
              </a:buBlip>
              <a:defRPr sz="1900"/>
            </a:pPr>
            <a:r>
              <a:rPr dirty="0"/>
              <a:t>You need a laptop with W</a:t>
            </a:r>
            <a:r>
              <a:rPr lang="de-DE" dirty="0"/>
              <a:t>i</a:t>
            </a:r>
            <a:r>
              <a:rPr dirty="0" err="1"/>
              <a:t>ndows</a:t>
            </a:r>
            <a:r>
              <a:rPr dirty="0"/>
              <a:t> and Visual Studio 2022 Community Edition (or higher). This is all you need to do all required practices.</a:t>
            </a:r>
          </a:p>
          <a:p>
            <a:pPr marL="226313" indent="-226313" defTabSz="905255">
              <a:spcBef>
                <a:spcPts val="900"/>
              </a:spcBef>
              <a:buBlip>
                <a:blip r:embed="rId2"/>
              </a:buBlip>
              <a:defRPr sz="1900"/>
            </a:pPr>
            <a:r>
              <a:rPr lang="en-DE" dirty="0"/>
              <a:t>Mac works too with VS for Mac or VS Code.</a:t>
            </a:r>
            <a:endParaRPr dirty="0"/>
          </a:p>
          <a:p>
            <a:pPr marL="226313" indent="-226313" defTabSz="905255">
              <a:spcBef>
                <a:spcPts val="900"/>
              </a:spcBef>
              <a:buBlip>
                <a:blip r:embed="rId2"/>
              </a:buBlip>
              <a:defRPr sz="1900"/>
            </a:pPr>
            <a:r>
              <a:rPr dirty="0"/>
              <a:t>Code samples and project do not require much coding. </a:t>
            </a:r>
            <a:br>
              <a:rPr dirty="0"/>
            </a:br>
            <a:r>
              <a:rPr dirty="0"/>
              <a:t>You will learn enough of C# in course to be able to implement project if you know at least one programming language.</a:t>
            </a:r>
          </a:p>
          <a:p>
            <a:pPr marL="226313" indent="-226313" defTabSz="905255">
              <a:spcBef>
                <a:spcPts val="900"/>
              </a:spcBef>
              <a:buBlip>
                <a:blip r:embed="rId2"/>
              </a:buBlip>
              <a:defRPr sz="1900"/>
            </a:pPr>
            <a:r>
              <a:rPr dirty="0"/>
              <a:t>All presentations and related documents can be found on </a:t>
            </a:r>
            <a:r>
              <a:rPr dirty="0" err="1"/>
              <a:t>Github</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0">
                                            <p:bg/>
                                          </p:spTgt>
                                        </p:tgtEl>
                                        <p:attrNameLst>
                                          <p:attrName>style.visibility</p:attrName>
                                        </p:attrNameLst>
                                      </p:cBhvr>
                                      <p:to>
                                        <p:strVal val="visible"/>
                                      </p:to>
                                    </p:set>
                                    <p:anim calcmode="lin" valueType="num">
                                      <p:cBhvr>
                                        <p:cTn id="7" dur="500" fill="hold"/>
                                        <p:tgtEl>
                                          <p:spTgt spid="210">
                                            <p:bg/>
                                          </p:spTgt>
                                        </p:tgtEl>
                                        <p:attrNameLst>
                                          <p:attrName>ppt_x</p:attrName>
                                        </p:attrNameLst>
                                      </p:cBhvr>
                                      <p:tavLst>
                                        <p:tav tm="0">
                                          <p:val>
                                            <p:strVal val="#ppt_x"/>
                                          </p:val>
                                        </p:tav>
                                        <p:tav tm="100000">
                                          <p:val>
                                            <p:strVal val="#ppt_x"/>
                                          </p:val>
                                        </p:tav>
                                      </p:tavLst>
                                    </p:anim>
                                    <p:anim calcmode="lin" valueType="num">
                                      <p:cBhvr>
                                        <p:cTn id="8" dur="500" fill="hold"/>
                                        <p:tgtEl>
                                          <p:spTgt spid="210">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210">
                                            <p:txEl>
                                              <p:pRg st="0" end="0"/>
                                            </p:txEl>
                                          </p:spTgt>
                                        </p:tgtEl>
                                        <p:attrNameLst>
                                          <p:attrName>style.visibility</p:attrName>
                                        </p:attrNameLst>
                                      </p:cBhvr>
                                      <p:to>
                                        <p:strVal val="visible"/>
                                      </p:to>
                                    </p:set>
                                    <p:anim calcmode="lin" valueType="num">
                                      <p:cBhvr>
                                        <p:cTn id="11"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1" nodeType="afterEffect">
                                  <p:stCondLst>
                                    <p:cond delay="0"/>
                                  </p:stCondLst>
                                  <p:iterate>
                                    <p:tmAbs val="0"/>
                                  </p:iterate>
                                  <p:childTnLst>
                                    <p:set>
                                      <p:cBhvr>
                                        <p:cTn id="15" fill="hold"/>
                                        <p:tgtEl>
                                          <p:spTgt spid="210">
                                            <p:txEl>
                                              <p:pRg st="1" end="1"/>
                                            </p:txEl>
                                          </p:spTgt>
                                        </p:tgtEl>
                                        <p:attrNameLst>
                                          <p:attrName>style.visibility</p:attrName>
                                        </p:attrNameLst>
                                      </p:cBhvr>
                                      <p:to>
                                        <p:strVal val="visible"/>
                                      </p:to>
                                    </p:set>
                                    <p:anim calcmode="lin" valueType="num">
                                      <p:cBhvr>
                                        <p:cTn id="16"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1" nodeType="afterEffect">
                                  <p:stCondLst>
                                    <p:cond delay="0"/>
                                  </p:stCondLst>
                                  <p:iterate>
                                    <p:tmAbs val="0"/>
                                  </p:iterate>
                                  <p:childTnLst>
                                    <p:set>
                                      <p:cBhvr>
                                        <p:cTn id="20" fill="hold"/>
                                        <p:tgtEl>
                                          <p:spTgt spid="210">
                                            <p:txEl>
                                              <p:pRg st="2" end="2"/>
                                            </p:txEl>
                                          </p:spTgt>
                                        </p:tgtEl>
                                        <p:attrNameLst>
                                          <p:attrName>style.visibility</p:attrName>
                                        </p:attrNameLst>
                                      </p:cBhvr>
                                      <p:to>
                                        <p:strVal val="visible"/>
                                      </p:to>
                                    </p:set>
                                    <p:anim calcmode="lin" valueType="num">
                                      <p:cBhvr>
                                        <p:cTn id="21"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1" nodeType="afterEffect">
                                  <p:stCondLst>
                                    <p:cond delay="0"/>
                                  </p:stCondLst>
                                  <p:iterate>
                                    <p:tmAbs val="0"/>
                                  </p:iterate>
                                  <p:childTnLst>
                                    <p:set>
                                      <p:cBhvr>
                                        <p:cTn id="25" fill="hold"/>
                                        <p:tgtEl>
                                          <p:spTgt spid="210">
                                            <p:txEl>
                                              <p:pRg st="3" end="3"/>
                                            </p:txEl>
                                          </p:spTgt>
                                        </p:tgtEl>
                                        <p:attrNameLst>
                                          <p:attrName>style.visibility</p:attrName>
                                        </p:attrNameLst>
                                      </p:cBhvr>
                                      <p:to>
                                        <p:strVal val="visible"/>
                                      </p:to>
                                    </p:set>
                                    <p:anim calcmode="lin" valueType="num">
                                      <p:cBhvr>
                                        <p:cTn id="26"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1" nodeType="afterEffect">
                                  <p:stCondLst>
                                    <p:cond delay="0"/>
                                  </p:stCondLst>
                                  <p:iterate>
                                    <p:tmAbs val="0"/>
                                  </p:iterate>
                                  <p:childTnLst>
                                    <p:set>
                                      <p:cBhvr>
                                        <p:cTn id="30" fill="hold"/>
                                        <p:tgtEl>
                                          <p:spTgt spid="210">
                                            <p:txEl>
                                              <p:pRg st="4" end="4"/>
                                            </p:txEl>
                                          </p:spTgt>
                                        </p:tgtEl>
                                        <p:attrNameLst>
                                          <p:attrName>style.visibility</p:attrName>
                                        </p:attrNameLst>
                                      </p:cBhvr>
                                      <p:to>
                                        <p:strVal val="visible"/>
                                      </p:to>
                                    </p:set>
                                    <p:anim calcmode="lin" valueType="num">
                                      <p:cBhvr>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grpId="1" nodeType="afterEffect">
                                  <p:stCondLst>
                                    <p:cond delay="0"/>
                                  </p:stCondLst>
                                  <p:iterate>
                                    <p:tmAbs val="0"/>
                                  </p:iterate>
                                  <p:childTnLst>
                                    <p:set>
                                      <p:cBhvr>
                                        <p:cTn id="35" fill="hold"/>
                                        <p:tgtEl>
                                          <p:spTgt spid="210">
                                            <p:txEl>
                                              <p:pRg st="5" end="5"/>
                                            </p:txEl>
                                          </p:spTgt>
                                        </p:tgtEl>
                                        <p:attrNameLst>
                                          <p:attrName>style.visibility</p:attrName>
                                        </p:attrNameLst>
                                      </p:cBhvr>
                                      <p:to>
                                        <p:strVal val="visible"/>
                                      </p:to>
                                    </p:set>
                                    <p:anim calcmode="lin" valueType="num">
                                      <p:cBhvr>
                                        <p:cTn id="36" dur="500" fill="hold"/>
                                        <p:tgtEl>
                                          <p:spTgt spid="2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2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628650" y="342640"/>
            <a:ext cx="7886700" cy="652728"/>
          </a:xfrm>
          <a:prstGeom prst="rect">
            <a:avLst/>
          </a:prstGeom>
        </p:spPr>
        <p:txBody>
          <a:bodyPr/>
          <a:lstStyle>
            <a:lvl1pPr defTabSz="749808">
              <a:defRPr sz="3600"/>
            </a:lvl1pPr>
          </a:lstStyle>
          <a:p>
            <a:r>
              <a:t>How do we work?</a:t>
            </a:r>
          </a:p>
        </p:txBody>
      </p:sp>
      <p:sp>
        <p:nvSpPr>
          <p:cNvPr id="213" name="Content Placeholder 2"/>
          <p:cNvSpPr txBox="1">
            <a:spLocks noGrp="1"/>
          </p:cNvSpPr>
          <p:nvPr>
            <p:ph type="body" idx="1"/>
          </p:nvPr>
        </p:nvSpPr>
        <p:spPr>
          <a:xfrm>
            <a:off x="628648" y="1430258"/>
            <a:ext cx="7488836" cy="4133056"/>
          </a:xfrm>
          <a:prstGeom prst="rect">
            <a:avLst/>
          </a:prstGeom>
        </p:spPr>
        <p:txBody>
          <a:bodyPr/>
          <a:lstStyle/>
          <a:p>
            <a:pPr marL="194310" indent="-194310" defTabSz="777240">
              <a:spcBef>
                <a:spcPts val="800"/>
              </a:spcBef>
              <a:buBlip>
                <a:blip r:embed="rId2"/>
              </a:buBlip>
              <a:defRPr sz="1700"/>
            </a:pPr>
            <a:r>
              <a:t>We use Linked-In network. </a:t>
            </a:r>
            <a:r>
              <a:rPr u="sng">
                <a:solidFill>
                  <a:srgbClr val="0000FF"/>
                </a:solidFill>
                <a:uFill>
                  <a:solidFill>
                    <a:srgbClr val="0000FF"/>
                  </a:solidFill>
                </a:uFill>
                <a:hlinkClick r:id="rId3"/>
              </a:rPr>
              <a:t>https://www.linkedin.com/</a:t>
            </a:r>
            <a:r>
              <a:t> </a:t>
            </a:r>
          </a:p>
          <a:p>
            <a:pPr marL="194310" indent="-194310" defTabSz="777240">
              <a:spcBef>
                <a:spcPts val="800"/>
              </a:spcBef>
              <a:buBlip>
                <a:blip r:embed="rId2"/>
              </a:buBlip>
              <a:defRPr sz="1700"/>
            </a:pPr>
            <a:r>
              <a:t>Your Group Name on Linked-In: </a:t>
            </a:r>
            <a:r>
              <a:rPr u="sng">
                <a:solidFill>
                  <a:srgbClr val="0000FF"/>
                </a:solidFill>
                <a:uFill>
                  <a:solidFill>
                    <a:srgbClr val="0000FF"/>
                  </a:solidFill>
                </a:uFill>
                <a:hlinkClick r:id="rId4"/>
              </a:rPr>
              <a:t>UNI-2021-2022</a:t>
            </a:r>
          </a:p>
          <a:p>
            <a:pPr marL="194310" indent="-194310" defTabSz="777240">
              <a:spcBef>
                <a:spcPts val="800"/>
              </a:spcBef>
              <a:buBlip>
                <a:blip r:embed="rId2"/>
              </a:buBlip>
              <a:defRPr sz="1700"/>
            </a:pPr>
            <a:r>
              <a:t>We will use the LinkedIn group for communication.</a:t>
            </a:r>
          </a:p>
          <a:p>
            <a:pPr marL="582930" lvl="1" indent="-194308" defTabSz="777240">
              <a:spcBef>
                <a:spcPts val="400"/>
              </a:spcBef>
              <a:buBlip>
                <a:blip r:embed="rId2"/>
              </a:buBlip>
              <a:defRPr sz="1300"/>
            </a:pPr>
            <a:r>
              <a:t>Chat</a:t>
            </a:r>
            <a:endParaRPr sz="2000"/>
          </a:p>
          <a:p>
            <a:pPr marL="582930" lvl="1" indent="-194308" defTabSz="777240">
              <a:spcBef>
                <a:spcPts val="400"/>
              </a:spcBef>
              <a:buBlip>
                <a:blip r:embed="rId2"/>
              </a:buBlip>
              <a:defRPr sz="1300"/>
            </a:pPr>
            <a:r>
              <a:t>Announcements</a:t>
            </a:r>
            <a:endParaRPr sz="2000"/>
          </a:p>
          <a:p>
            <a:pPr marL="582930" lvl="1" indent="-194308" defTabSz="777240">
              <a:spcBef>
                <a:spcPts val="400"/>
              </a:spcBef>
              <a:buBlip>
                <a:blip r:embed="rId2"/>
              </a:buBlip>
              <a:defRPr sz="1300"/>
            </a:pPr>
            <a:r>
              <a:t>Anything else related to organizational questions</a:t>
            </a:r>
            <a:endParaRPr sz="2000"/>
          </a:p>
          <a:p>
            <a:pPr marL="194310" indent="-194310" defTabSz="777240">
              <a:spcBef>
                <a:spcPts val="800"/>
              </a:spcBef>
              <a:buBlip>
                <a:blip r:embed="rId2"/>
              </a:buBlip>
              <a:defRPr sz="1700"/>
            </a:pPr>
            <a:r>
              <a:t>We use GitHub issues for project related questions</a:t>
            </a:r>
          </a:p>
          <a:p>
            <a:pPr marL="194310" indent="-194310" defTabSz="777240">
              <a:spcBef>
                <a:spcPts val="800"/>
              </a:spcBef>
              <a:buBlip>
                <a:blip r:embed="rId2"/>
              </a:buBlip>
              <a:defRPr sz="1700"/>
            </a:pPr>
            <a:r>
              <a:t>We will cover theoretical part as PowerPoint with live discussion.</a:t>
            </a:r>
          </a:p>
          <a:p>
            <a:pPr marL="194310" indent="-194310" defTabSz="777240">
              <a:spcBef>
                <a:spcPts val="800"/>
              </a:spcBef>
              <a:buBlip>
                <a:blip r:embed="rId2"/>
              </a:buBlip>
              <a:defRPr sz="1700"/>
            </a:pPr>
            <a:r>
              <a:t>Everything will be uploaded after/during lesson (PPTX, Samples, Paintings).</a:t>
            </a:r>
          </a:p>
          <a:p>
            <a:pPr marL="194310" indent="-194310" defTabSz="777240">
              <a:spcBef>
                <a:spcPts val="800"/>
              </a:spcBef>
              <a:buBlip>
                <a:blip r:embed="rId2"/>
              </a:buBlip>
              <a:defRPr sz="1700"/>
            </a:pPr>
            <a:r>
              <a:t>You can also upload anything you think it is important for all.</a:t>
            </a:r>
          </a:p>
          <a:p>
            <a:pPr marL="194310" indent="-194310" defTabSz="777240">
              <a:spcBef>
                <a:spcPts val="800"/>
              </a:spcBef>
              <a:buBlip>
                <a:blip r:embed="rId2"/>
              </a:buBlip>
              <a:defRPr sz="1700"/>
            </a:pPr>
            <a:r>
              <a:t>Use internet resources. For example videos.</a:t>
            </a:r>
          </a:p>
          <a:p>
            <a:pPr marL="194310" indent="-194310" defTabSz="777240">
              <a:spcBef>
                <a:spcPts val="800"/>
              </a:spcBef>
              <a:buBlip>
                <a:blip r:embed="rId2"/>
              </a:buBlip>
              <a:defRPr sz="1700"/>
            </a:pPr>
            <a:r>
              <a:t>Use this platform for communication with other colleagues.</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3">
                                            <p:bg/>
                                          </p:spTgt>
                                        </p:tgtEl>
                                        <p:attrNameLst>
                                          <p:attrName>style.visibility</p:attrName>
                                        </p:attrNameLst>
                                      </p:cBhvr>
                                      <p:to>
                                        <p:strVal val="visible"/>
                                      </p:to>
                                    </p:set>
                                    <p:anim calcmode="lin" valueType="num">
                                      <p:cBhvr>
                                        <p:cTn id="7" dur="500" fill="hold"/>
                                        <p:tgtEl>
                                          <p:spTgt spid="213">
                                            <p:bg/>
                                          </p:spTgt>
                                        </p:tgtEl>
                                        <p:attrNameLst>
                                          <p:attrName>ppt_x</p:attrName>
                                        </p:attrNameLst>
                                      </p:cBhvr>
                                      <p:tavLst>
                                        <p:tav tm="0">
                                          <p:val>
                                            <p:strVal val="#ppt_x"/>
                                          </p:val>
                                        </p:tav>
                                        <p:tav tm="100000">
                                          <p:val>
                                            <p:strVal val="#ppt_x"/>
                                          </p:val>
                                        </p:tav>
                                      </p:tavLst>
                                    </p:anim>
                                    <p:anim calcmode="lin" valueType="num">
                                      <p:cBhvr>
                                        <p:cTn id="8" dur="500" fill="hold"/>
                                        <p:tgtEl>
                                          <p:spTgt spid="213">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213">
                                            <p:txEl>
                                              <p:pRg st="0" end="0"/>
                                            </p:txEl>
                                          </p:spTgt>
                                        </p:tgtEl>
                                        <p:attrNameLst>
                                          <p:attrName>style.visibility</p:attrName>
                                        </p:attrNameLst>
                                      </p:cBhvr>
                                      <p:to>
                                        <p:strVal val="visible"/>
                                      </p:to>
                                    </p:set>
                                    <p:anim calcmode="lin" valueType="num">
                                      <p:cBhvr>
                                        <p:cTn id="11"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1" nodeType="afterEffect">
                                  <p:stCondLst>
                                    <p:cond delay="0"/>
                                  </p:stCondLst>
                                  <p:iterate>
                                    <p:tmAbs val="0"/>
                                  </p:iterate>
                                  <p:childTnLst>
                                    <p:set>
                                      <p:cBhvr>
                                        <p:cTn id="15" fill="hold"/>
                                        <p:tgtEl>
                                          <p:spTgt spid="213">
                                            <p:txEl>
                                              <p:pRg st="1" end="1"/>
                                            </p:txEl>
                                          </p:spTgt>
                                        </p:tgtEl>
                                        <p:attrNameLst>
                                          <p:attrName>style.visibility</p:attrName>
                                        </p:attrNameLst>
                                      </p:cBhvr>
                                      <p:to>
                                        <p:strVal val="visible"/>
                                      </p:to>
                                    </p:set>
                                    <p:anim calcmode="lin" valueType="num">
                                      <p:cBhvr>
                                        <p:cTn id="16" dur="500" fill="hold"/>
                                        <p:tgtEl>
                                          <p:spTgt spid="213">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1" nodeType="afterEffect">
                                  <p:stCondLst>
                                    <p:cond delay="0"/>
                                  </p:stCondLst>
                                  <p:iterate>
                                    <p:tmAbs val="0"/>
                                  </p:iterate>
                                  <p:childTnLst>
                                    <p:set>
                                      <p:cBhvr>
                                        <p:cTn id="20" fill="hold"/>
                                        <p:tgtEl>
                                          <p:spTgt spid="213">
                                            <p:txEl>
                                              <p:pRg st="2" end="2"/>
                                            </p:txEl>
                                          </p:spTgt>
                                        </p:tgtEl>
                                        <p:attrNameLst>
                                          <p:attrName>style.visibility</p:attrName>
                                        </p:attrNameLst>
                                      </p:cBhvr>
                                      <p:to>
                                        <p:strVal val="visible"/>
                                      </p:to>
                                    </p:set>
                                    <p:anim calcmode="lin" valueType="num">
                                      <p:cBhvr>
                                        <p:cTn id="21" dur="500" fill="hold"/>
                                        <p:tgtEl>
                                          <p:spTgt spid="213">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1" nodeType="afterEffect">
                                  <p:stCondLst>
                                    <p:cond delay="0"/>
                                  </p:stCondLst>
                                  <p:iterate>
                                    <p:tmAbs val="0"/>
                                  </p:iterate>
                                  <p:childTnLst>
                                    <p:set>
                                      <p:cBhvr>
                                        <p:cTn id="25" fill="hold"/>
                                        <p:tgtEl>
                                          <p:spTgt spid="213">
                                            <p:txEl>
                                              <p:pRg st="3" end="3"/>
                                            </p:txEl>
                                          </p:spTgt>
                                        </p:tgtEl>
                                        <p:attrNameLst>
                                          <p:attrName>style.visibility</p:attrName>
                                        </p:attrNameLst>
                                      </p:cBhvr>
                                      <p:to>
                                        <p:strVal val="visible"/>
                                      </p:to>
                                    </p:set>
                                    <p:anim calcmode="lin" valueType="num">
                                      <p:cBhvr>
                                        <p:cTn id="26" dur="500" fill="hold"/>
                                        <p:tgtEl>
                                          <p:spTgt spid="213">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1" nodeType="afterEffect">
                                  <p:stCondLst>
                                    <p:cond delay="0"/>
                                  </p:stCondLst>
                                  <p:iterate>
                                    <p:tmAbs val="0"/>
                                  </p:iterate>
                                  <p:childTnLst>
                                    <p:set>
                                      <p:cBhvr>
                                        <p:cTn id="30" fill="hold"/>
                                        <p:tgtEl>
                                          <p:spTgt spid="213">
                                            <p:txEl>
                                              <p:pRg st="4" end="4"/>
                                            </p:txEl>
                                          </p:spTgt>
                                        </p:tgtEl>
                                        <p:attrNameLst>
                                          <p:attrName>style.visibility</p:attrName>
                                        </p:attrNameLst>
                                      </p:cBhvr>
                                      <p:to>
                                        <p:strVal val="visible"/>
                                      </p:to>
                                    </p:set>
                                    <p:anim calcmode="lin" valueType="num">
                                      <p:cBhvr>
                                        <p:cTn id="31" dur="500" fill="hold"/>
                                        <p:tgtEl>
                                          <p:spTgt spid="21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1" nodeType="clickEffect">
                                  <p:stCondLst>
                                    <p:cond delay="0"/>
                                  </p:stCondLst>
                                  <p:iterate>
                                    <p:tmAbs val="0"/>
                                  </p:iterate>
                                  <p:childTnLst>
                                    <p:set>
                                      <p:cBhvr>
                                        <p:cTn id="36" fill="hold"/>
                                        <p:tgtEl>
                                          <p:spTgt spid="213">
                                            <p:txEl>
                                              <p:pRg st="5" end="5"/>
                                            </p:txEl>
                                          </p:spTgt>
                                        </p:tgtEl>
                                        <p:attrNameLst>
                                          <p:attrName>style.visibility</p:attrName>
                                        </p:attrNameLst>
                                      </p:cBhvr>
                                      <p:to>
                                        <p:strVal val="visible"/>
                                      </p:to>
                                    </p:set>
                                    <p:anim calcmode="lin" valueType="num">
                                      <p:cBhvr>
                                        <p:cTn id="37" dur="500" fill="hold"/>
                                        <p:tgtEl>
                                          <p:spTgt spid="213">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2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1" nodeType="clickEffect">
                                  <p:stCondLst>
                                    <p:cond delay="0"/>
                                  </p:stCondLst>
                                  <p:iterate>
                                    <p:tmAbs val="0"/>
                                  </p:iterate>
                                  <p:childTnLst>
                                    <p:set>
                                      <p:cBhvr>
                                        <p:cTn id="42" fill="hold"/>
                                        <p:tgtEl>
                                          <p:spTgt spid="213">
                                            <p:txEl>
                                              <p:pRg st="6" end="6"/>
                                            </p:txEl>
                                          </p:spTgt>
                                        </p:tgtEl>
                                        <p:attrNameLst>
                                          <p:attrName>style.visibility</p:attrName>
                                        </p:attrNameLst>
                                      </p:cBhvr>
                                      <p:to>
                                        <p:strVal val="visible"/>
                                      </p:to>
                                    </p:set>
                                    <p:anim calcmode="lin" valueType="num">
                                      <p:cBhvr>
                                        <p:cTn id="43" dur="500" fill="hold"/>
                                        <p:tgtEl>
                                          <p:spTgt spid="21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213">
                                            <p:txEl>
                                              <p:pRg st="6" end="6"/>
                                            </p:txEl>
                                          </p:spTgt>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4" fill="hold" grpId="1" nodeType="afterEffect">
                                  <p:stCondLst>
                                    <p:cond delay="0"/>
                                  </p:stCondLst>
                                  <p:iterate>
                                    <p:tmAbs val="0"/>
                                  </p:iterate>
                                  <p:childTnLst>
                                    <p:set>
                                      <p:cBhvr>
                                        <p:cTn id="47" fill="hold"/>
                                        <p:tgtEl>
                                          <p:spTgt spid="213">
                                            <p:txEl>
                                              <p:pRg st="7" end="7"/>
                                            </p:txEl>
                                          </p:spTgt>
                                        </p:tgtEl>
                                        <p:attrNameLst>
                                          <p:attrName>style.visibility</p:attrName>
                                        </p:attrNameLst>
                                      </p:cBhvr>
                                      <p:to>
                                        <p:strVal val="visible"/>
                                      </p:to>
                                    </p:set>
                                    <p:anim calcmode="lin" valueType="num">
                                      <p:cBhvr>
                                        <p:cTn id="48" dur="500" fill="hold"/>
                                        <p:tgtEl>
                                          <p:spTgt spid="213">
                                            <p:txEl>
                                              <p:pRg st="7" end="7"/>
                                            </p:txEl>
                                          </p:spTgt>
                                        </p:tgtEl>
                                        <p:attrNameLst>
                                          <p:attrName>ppt_x</p:attrName>
                                        </p:attrNameLst>
                                      </p:cBhvr>
                                      <p:tavLst>
                                        <p:tav tm="0">
                                          <p:val>
                                            <p:strVal val="#ppt_x"/>
                                          </p:val>
                                        </p:tav>
                                        <p:tav tm="100000">
                                          <p:val>
                                            <p:strVal val="#ppt_x"/>
                                          </p:val>
                                        </p:tav>
                                      </p:tavLst>
                                    </p:anim>
                                    <p:anim calcmode="lin" valueType="num">
                                      <p:cBhvr>
                                        <p:cTn id="49" dur="500" fill="hold"/>
                                        <p:tgtEl>
                                          <p:spTgt spid="21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2" presetClass="entr" presetSubtype="4" fill="hold" grpId="1" nodeType="afterEffect">
                                  <p:stCondLst>
                                    <p:cond delay="0"/>
                                  </p:stCondLst>
                                  <p:iterate>
                                    <p:tmAbs val="0"/>
                                  </p:iterate>
                                  <p:childTnLst>
                                    <p:set>
                                      <p:cBhvr>
                                        <p:cTn id="52" fill="hold"/>
                                        <p:tgtEl>
                                          <p:spTgt spid="213">
                                            <p:txEl>
                                              <p:pRg st="8" end="8"/>
                                            </p:txEl>
                                          </p:spTgt>
                                        </p:tgtEl>
                                        <p:attrNameLst>
                                          <p:attrName>style.visibility</p:attrName>
                                        </p:attrNameLst>
                                      </p:cBhvr>
                                      <p:to>
                                        <p:strVal val="visible"/>
                                      </p:to>
                                    </p:set>
                                    <p:anim calcmode="lin" valueType="num">
                                      <p:cBhvr>
                                        <p:cTn id="53" dur="500" fill="hold"/>
                                        <p:tgtEl>
                                          <p:spTgt spid="213">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213">
                                            <p:txEl>
                                              <p:pRg st="8" end="8"/>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1" nodeType="afterEffect">
                                  <p:stCondLst>
                                    <p:cond delay="0"/>
                                  </p:stCondLst>
                                  <p:iterate>
                                    <p:tmAbs val="0"/>
                                  </p:iterate>
                                  <p:childTnLst>
                                    <p:set>
                                      <p:cBhvr>
                                        <p:cTn id="57" fill="hold"/>
                                        <p:tgtEl>
                                          <p:spTgt spid="213">
                                            <p:txEl>
                                              <p:pRg st="9" end="9"/>
                                            </p:txEl>
                                          </p:spTgt>
                                        </p:tgtEl>
                                        <p:attrNameLst>
                                          <p:attrName>style.visibility</p:attrName>
                                        </p:attrNameLst>
                                      </p:cBhvr>
                                      <p:to>
                                        <p:strVal val="visible"/>
                                      </p:to>
                                    </p:set>
                                    <p:anim calcmode="lin" valueType="num">
                                      <p:cBhvr>
                                        <p:cTn id="58" dur="500" fill="hold"/>
                                        <p:tgtEl>
                                          <p:spTgt spid="213">
                                            <p:txEl>
                                              <p:pRg st="9" end="9"/>
                                            </p:txEl>
                                          </p:spTgt>
                                        </p:tgtEl>
                                        <p:attrNameLst>
                                          <p:attrName>ppt_x</p:attrName>
                                        </p:attrNameLst>
                                      </p:cBhvr>
                                      <p:tavLst>
                                        <p:tav tm="0">
                                          <p:val>
                                            <p:strVal val="#ppt_x"/>
                                          </p:val>
                                        </p:tav>
                                        <p:tav tm="100000">
                                          <p:val>
                                            <p:strVal val="#ppt_x"/>
                                          </p:val>
                                        </p:tav>
                                      </p:tavLst>
                                    </p:anim>
                                    <p:anim calcmode="lin" valueType="num">
                                      <p:cBhvr>
                                        <p:cTn id="59" dur="500" fill="hold"/>
                                        <p:tgtEl>
                                          <p:spTgt spid="2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1" nodeType="clickEffect">
                                  <p:stCondLst>
                                    <p:cond delay="0"/>
                                  </p:stCondLst>
                                  <p:iterate>
                                    <p:tmAbs val="0"/>
                                  </p:iterate>
                                  <p:childTnLst>
                                    <p:set>
                                      <p:cBhvr>
                                        <p:cTn id="63" fill="hold"/>
                                        <p:tgtEl>
                                          <p:spTgt spid="213">
                                            <p:txEl>
                                              <p:pRg st="10" end="10"/>
                                            </p:txEl>
                                          </p:spTgt>
                                        </p:tgtEl>
                                        <p:attrNameLst>
                                          <p:attrName>style.visibility</p:attrName>
                                        </p:attrNameLst>
                                      </p:cBhvr>
                                      <p:to>
                                        <p:strVal val="visible"/>
                                      </p:to>
                                    </p:set>
                                    <p:anim calcmode="lin" valueType="num">
                                      <p:cBhvr>
                                        <p:cTn id="64" dur="500" fill="hold"/>
                                        <p:tgtEl>
                                          <p:spTgt spid="213">
                                            <p:txEl>
                                              <p:pRg st="10" end="10"/>
                                            </p:txEl>
                                          </p:spTgt>
                                        </p:tgtEl>
                                        <p:attrNameLst>
                                          <p:attrName>ppt_x</p:attrName>
                                        </p:attrNameLst>
                                      </p:cBhvr>
                                      <p:tavLst>
                                        <p:tav tm="0">
                                          <p:val>
                                            <p:strVal val="#ppt_x"/>
                                          </p:val>
                                        </p:tav>
                                        <p:tav tm="100000">
                                          <p:val>
                                            <p:strVal val="#ppt_x"/>
                                          </p:val>
                                        </p:tav>
                                      </p:tavLst>
                                    </p:anim>
                                    <p:anim calcmode="lin" valueType="num">
                                      <p:cBhvr>
                                        <p:cTn id="65" dur="500" fill="hold"/>
                                        <p:tgtEl>
                                          <p:spTgt spid="2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1" nodeType="clickEffect">
                                  <p:stCondLst>
                                    <p:cond delay="0"/>
                                  </p:stCondLst>
                                  <p:iterate>
                                    <p:tmAbs val="0"/>
                                  </p:iterate>
                                  <p:childTnLst>
                                    <p:set>
                                      <p:cBhvr>
                                        <p:cTn id="69" fill="hold"/>
                                        <p:tgtEl>
                                          <p:spTgt spid="213">
                                            <p:txEl>
                                              <p:pRg st="11" end="11"/>
                                            </p:txEl>
                                          </p:spTgt>
                                        </p:tgtEl>
                                        <p:attrNameLst>
                                          <p:attrName>style.visibility</p:attrName>
                                        </p:attrNameLst>
                                      </p:cBhvr>
                                      <p:to>
                                        <p:strVal val="visible"/>
                                      </p:to>
                                    </p:set>
                                    <p:anim calcmode="lin" valueType="num">
                                      <p:cBhvr>
                                        <p:cTn id="70" dur="500" fill="hold"/>
                                        <p:tgtEl>
                                          <p:spTgt spid="213">
                                            <p:txEl>
                                              <p:pRg st="11" end="11"/>
                                            </p:txEl>
                                          </p:spTgt>
                                        </p:tgtEl>
                                        <p:attrNameLst>
                                          <p:attrName>ppt_x</p:attrName>
                                        </p:attrNameLst>
                                      </p:cBhvr>
                                      <p:tavLst>
                                        <p:tav tm="0">
                                          <p:val>
                                            <p:strVal val="#ppt_x"/>
                                          </p:val>
                                        </p:tav>
                                        <p:tav tm="100000">
                                          <p:val>
                                            <p:strVal val="#ppt_x"/>
                                          </p:val>
                                        </p:tav>
                                      </p:tavLst>
                                    </p:anim>
                                    <p:anim calcmode="lin" valueType="num">
                                      <p:cBhvr>
                                        <p:cTn id="71" dur="500" fill="hold"/>
                                        <p:tgtEl>
                                          <p:spTgt spid="2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321523" y="639387"/>
            <a:ext cx="7886701" cy="652729"/>
          </a:xfrm>
          <a:prstGeom prst="rect">
            <a:avLst/>
          </a:prstGeom>
        </p:spPr>
        <p:txBody>
          <a:bodyPr/>
          <a:lstStyle>
            <a:lvl1pPr defTabSz="749808">
              <a:defRPr sz="3600"/>
            </a:lvl1pPr>
          </a:lstStyle>
          <a:p>
            <a:r>
              <a:t>Registration in Excel</a:t>
            </a:r>
          </a:p>
        </p:txBody>
      </p:sp>
      <p:sp>
        <p:nvSpPr>
          <p:cNvPr id="216" name="TextBox 6"/>
          <p:cNvSpPr txBox="1"/>
          <p:nvPr/>
        </p:nvSpPr>
        <p:spPr>
          <a:xfrm>
            <a:off x="2767543" y="1545551"/>
            <a:ext cx="5394965"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latin typeface="+mn-lt"/>
                <a:ea typeface="+mn-ea"/>
                <a:cs typeface="+mn-cs"/>
                <a:sym typeface="Calibri"/>
              </a:defRPr>
            </a:lvl1pPr>
          </a:lstStyle>
          <a:p>
            <a:r>
              <a:t>Please enter your name, email etc. here.</a:t>
            </a:r>
          </a:p>
        </p:txBody>
      </p:sp>
      <p:sp>
        <p:nvSpPr>
          <p:cNvPr id="217" name="Rectangle 2"/>
          <p:cNvSpPr txBox="1"/>
          <p:nvPr/>
        </p:nvSpPr>
        <p:spPr>
          <a:xfrm>
            <a:off x="2685845" y="1925753"/>
            <a:ext cx="4138308"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latin typeface="Proxima Nova"/>
                <a:ea typeface="Proxima Nova"/>
                <a:cs typeface="Proxima Nova"/>
                <a:sym typeface="Proxima Nova"/>
              </a:defRPr>
            </a:lvl1pPr>
          </a:lstStyle>
          <a:p>
            <a:r>
              <a:rPr lang="de-DE" dirty="0"/>
              <a:t>https://tinyurl.com/</a:t>
            </a:r>
            <a:r>
              <a:rPr lang="de-DE" b="1" dirty="0"/>
              <a:t>yeyurczh</a:t>
            </a:r>
            <a:endParaRPr b="1" dirty="0"/>
          </a:p>
        </p:txBody>
      </p:sp>
      <p:pic>
        <p:nvPicPr>
          <p:cNvPr id="218" name="Graphic 4" descr="Graphic 4"/>
          <p:cNvPicPr>
            <a:picLocks noChangeAspect="1"/>
          </p:cNvPicPr>
          <p:nvPr/>
        </p:nvPicPr>
        <p:blipFill>
          <a:blip r:embed="rId2"/>
          <a:stretch>
            <a:fillRect/>
          </a:stretch>
        </p:blipFill>
        <p:spPr>
          <a:xfrm>
            <a:off x="3949219" y="5129342"/>
            <a:ext cx="914401" cy="914405"/>
          </a:xfrm>
          <a:prstGeom prst="rect">
            <a:avLst/>
          </a:prstGeom>
          <a:ln w="12700">
            <a:miter lim="400000"/>
          </a:ln>
        </p:spPr>
      </p:pic>
      <p:grpSp>
        <p:nvGrpSpPr>
          <p:cNvPr id="221" name="Speech Bubble: Oval 8"/>
          <p:cNvGrpSpPr/>
          <p:nvPr/>
        </p:nvGrpSpPr>
        <p:grpSpPr>
          <a:xfrm>
            <a:off x="4704080" y="2739380"/>
            <a:ext cx="4323080" cy="2067561"/>
            <a:chOff x="-185870" y="879264"/>
            <a:chExt cx="4807143" cy="3161225"/>
          </a:xfrm>
        </p:grpSpPr>
        <p:sp>
          <p:nvSpPr>
            <p:cNvPr id="219" name="Quote Bubble"/>
            <p:cNvSpPr/>
            <p:nvPr/>
          </p:nvSpPr>
          <p:spPr>
            <a:xfrm>
              <a:off x="-185870" y="879264"/>
              <a:ext cx="4807143" cy="3161225"/>
            </a:xfrm>
            <a:prstGeom prst="wedgeEllipseCallout">
              <a:avLst>
                <a:gd name="adj1" fmla="val -54260"/>
                <a:gd name="adj2" fmla="val 59315"/>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400">
                  <a:latin typeface="+mn-lt"/>
                  <a:ea typeface="+mn-ea"/>
                  <a:cs typeface="+mn-cs"/>
                  <a:sym typeface="Calibri"/>
                </a:defRPr>
              </a:pPr>
              <a:endParaRPr/>
            </a:p>
          </p:txBody>
        </p:sp>
        <p:sp>
          <p:nvSpPr>
            <p:cNvPr id="220" name="Note, the URL works on desktops.…"/>
            <p:cNvSpPr txBox="1"/>
            <p:nvPr/>
          </p:nvSpPr>
          <p:spPr>
            <a:xfrm>
              <a:off x="-8466" y="1473071"/>
              <a:ext cx="4499816" cy="17881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1400">
                  <a:latin typeface="+mn-lt"/>
                  <a:ea typeface="+mn-ea"/>
                  <a:cs typeface="+mn-cs"/>
                  <a:sym typeface="Calibri"/>
                </a:defRPr>
              </a:pPr>
              <a:r>
                <a:rPr dirty="0"/>
                <a:t>Note, the URL works on desktops. </a:t>
              </a:r>
              <a:endParaRPr dirty="0">
                <a:solidFill>
                  <a:srgbClr val="FFFFFF"/>
                </a:solidFill>
              </a:endParaRPr>
            </a:p>
            <a:p>
              <a:pPr algn="ctr">
                <a:defRPr sz="1400">
                  <a:latin typeface="+mn-lt"/>
                  <a:ea typeface="+mn-ea"/>
                  <a:cs typeface="+mn-cs"/>
                  <a:sym typeface="Calibri"/>
                </a:defRPr>
              </a:pPr>
              <a:r>
                <a:rPr dirty="0"/>
                <a:t>On mobile devices you will NOT be able to enter your data if you are not signed-in with some Microsoft Account!!!</a:t>
              </a:r>
              <a:endParaRPr dirty="0">
                <a:solidFill>
                  <a:srgbClr val="FFFFFF"/>
                </a:solidFill>
              </a:endParaRPr>
            </a:p>
            <a:p>
              <a:pPr algn="ctr">
                <a:defRPr sz="1400">
                  <a:solidFill>
                    <a:srgbClr val="FFFFFF"/>
                  </a:solidFill>
                  <a:latin typeface="+mn-lt"/>
                  <a:ea typeface="+mn-ea"/>
                  <a:cs typeface="+mn-cs"/>
                  <a:sym typeface="Calibri"/>
                </a:defRPr>
              </a:pPr>
              <a:endParaRPr dirty="0">
                <a:solidFill>
                  <a:srgbClr val="FFFFFF"/>
                </a:solidFill>
              </a:endParaRPr>
            </a:p>
          </p:txBody>
        </p:sp>
      </p:grpSp>
      <p:pic>
        <p:nvPicPr>
          <p:cNvPr id="5" name="Picture 4">
            <a:extLst>
              <a:ext uri="{FF2B5EF4-FFF2-40B4-BE49-F238E27FC236}">
                <a16:creationId xmlns:a16="http://schemas.microsoft.com/office/drawing/2014/main" id="{BB16671A-AD5F-83C4-7AE8-032B35C341BA}"/>
              </a:ext>
            </a:extLst>
          </p:cNvPr>
          <p:cNvPicPr>
            <a:picLocks noChangeAspect="1"/>
          </p:cNvPicPr>
          <p:nvPr/>
        </p:nvPicPr>
        <p:blipFill>
          <a:blip r:embed="rId3"/>
          <a:stretch>
            <a:fillRect/>
          </a:stretch>
        </p:blipFill>
        <p:spPr>
          <a:xfrm>
            <a:off x="418043" y="2739380"/>
            <a:ext cx="2762270" cy="2781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1041124" y="204983"/>
            <a:ext cx="7886701" cy="652729"/>
          </a:xfrm>
          <a:prstGeom prst="rect">
            <a:avLst/>
          </a:prstGeom>
        </p:spPr>
        <p:txBody>
          <a:bodyPr/>
          <a:lstStyle>
            <a:lvl1pPr defTabSz="749808">
              <a:defRPr sz="3600"/>
            </a:lvl1pPr>
          </a:lstStyle>
          <a:p>
            <a:r>
              <a:t>Register on Linked-In</a:t>
            </a:r>
          </a:p>
        </p:txBody>
      </p:sp>
      <p:pic>
        <p:nvPicPr>
          <p:cNvPr id="225" name="Picture 4" descr="Picture 4"/>
          <p:cNvPicPr>
            <a:picLocks noChangeAspect="1"/>
          </p:cNvPicPr>
          <p:nvPr/>
        </p:nvPicPr>
        <p:blipFill>
          <a:blip r:embed="rId2"/>
          <a:stretch>
            <a:fillRect/>
          </a:stretch>
        </p:blipFill>
        <p:spPr>
          <a:xfrm>
            <a:off x="-4735997" y="6005609"/>
            <a:ext cx="9144001" cy="1794232"/>
          </a:xfrm>
          <a:prstGeom prst="rect">
            <a:avLst/>
          </a:prstGeom>
          <a:ln w="12700">
            <a:miter lim="400000"/>
          </a:ln>
        </p:spPr>
      </p:pic>
      <p:sp>
        <p:nvSpPr>
          <p:cNvPr id="226" name="Rectangle 5"/>
          <p:cNvSpPr txBox="1"/>
          <p:nvPr/>
        </p:nvSpPr>
        <p:spPr>
          <a:xfrm>
            <a:off x="2545320" y="993119"/>
            <a:ext cx="2676891"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https://www.linkedin.com/</a:t>
            </a:r>
            <a:r>
              <a:rPr u="none">
                <a:solidFill>
                  <a:srgbClr val="000000"/>
                </a:solidFill>
                <a:uFillTx/>
              </a:rPr>
              <a:t> </a:t>
            </a:r>
          </a:p>
        </p:txBody>
      </p:sp>
      <p:pic>
        <p:nvPicPr>
          <p:cNvPr id="227" name="Picture 6" descr="Picture 6"/>
          <p:cNvPicPr>
            <a:picLocks noChangeAspect="1"/>
          </p:cNvPicPr>
          <p:nvPr/>
        </p:nvPicPr>
        <p:blipFill>
          <a:blip r:embed="rId4"/>
          <a:stretch>
            <a:fillRect/>
          </a:stretch>
        </p:blipFill>
        <p:spPr>
          <a:xfrm>
            <a:off x="670890" y="1572529"/>
            <a:ext cx="7116420" cy="41733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Invite us</a:t>
            </a:r>
          </a:p>
        </p:txBody>
      </p:sp>
      <p:sp>
        <p:nvSpPr>
          <p:cNvPr id="230"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pPr>
            <a:r>
              <a:rPr dirty="0"/>
              <a:t>Damir Dobric</a:t>
            </a:r>
          </a:p>
          <a:p>
            <a:r>
              <a:rPr lang="de-DE" dirty="0"/>
              <a:t>Sabin </a:t>
            </a:r>
            <a:r>
              <a:rPr lang="de-DE" dirty="0" err="1"/>
              <a:t>Bajracharya</a:t>
            </a:r>
            <a:endParaRPr lang="de-DE" dirty="0"/>
          </a:p>
          <a:p>
            <a:pPr>
              <a:buBlip>
                <a:blip r:embed="rId2"/>
              </a:buBlip>
            </a:pPr>
            <a:r>
              <a:rPr dirty="0"/>
              <a:t>?</a:t>
            </a:r>
          </a:p>
        </p:txBody>
      </p:sp>
      <p:pic>
        <p:nvPicPr>
          <p:cNvPr id="231" name="Picture 3" descr="Picture 3"/>
          <p:cNvPicPr>
            <a:picLocks noChangeAspect="1"/>
          </p:cNvPicPr>
          <p:nvPr/>
        </p:nvPicPr>
        <p:blipFill>
          <a:blip r:embed="rId3"/>
          <a:stretch>
            <a:fillRect/>
          </a:stretch>
        </p:blipFill>
        <p:spPr>
          <a:xfrm>
            <a:off x="1366556" y="3738000"/>
            <a:ext cx="6115054" cy="1533530"/>
          </a:xfrm>
          <a:prstGeom prst="rect">
            <a:avLst/>
          </a:prstGeom>
          <a:ln w="12700">
            <a:miter lim="400000"/>
          </a:ln>
        </p:spPr>
      </p:pic>
      <p:sp>
        <p:nvSpPr>
          <p:cNvPr id="232" name="Straight Arrow Connector 5"/>
          <p:cNvSpPr/>
          <p:nvPr/>
        </p:nvSpPr>
        <p:spPr>
          <a:xfrm flipH="1">
            <a:off x="2675962" y="3140104"/>
            <a:ext cx="1351127" cy="869399"/>
          </a:xfrm>
          <a:prstGeom prst="line">
            <a:avLst/>
          </a:prstGeom>
          <a:ln w="47625">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Screen Shot 2021-10-20 at 15.08.50.png" descr="Screen Shot 2021-10-20 at 15.08.50.png"/>
          <p:cNvPicPr>
            <a:picLocks noChangeAspect="1"/>
          </p:cNvPicPr>
          <p:nvPr/>
        </p:nvPicPr>
        <p:blipFill>
          <a:blip r:embed="rId2"/>
          <a:stretch>
            <a:fillRect/>
          </a:stretch>
        </p:blipFill>
        <p:spPr>
          <a:xfrm>
            <a:off x="1243865" y="407412"/>
            <a:ext cx="6219389" cy="4486468"/>
          </a:xfrm>
          <a:prstGeom prst="rect">
            <a:avLst/>
          </a:prstGeom>
          <a:ln w="12700">
            <a:miter lim="400000"/>
          </a:ln>
        </p:spPr>
      </p:pic>
      <p:sp>
        <p:nvSpPr>
          <p:cNvPr id="3" name="Title 2">
            <a:extLst>
              <a:ext uri="{FF2B5EF4-FFF2-40B4-BE49-F238E27FC236}">
                <a16:creationId xmlns:a16="http://schemas.microsoft.com/office/drawing/2014/main" id="{7A399181-D618-93C5-2AF6-5EF5470F3F44}"/>
              </a:ext>
            </a:extLst>
          </p:cNvPr>
          <p:cNvSpPr>
            <a:spLocks noGrp="1"/>
          </p:cNvSpPr>
          <p:nvPr>
            <p:ph type="title"/>
          </p:nvPr>
        </p:nvSpPr>
        <p:spPr/>
        <p:txBody>
          <a:bodyPr>
            <a:normAutofit fontScale="90000"/>
          </a:bodyPr>
          <a:lstStyle/>
          <a:p>
            <a:endParaRPr lang="de-DE"/>
          </a:p>
        </p:txBody>
      </p:sp>
      <p:sp>
        <p:nvSpPr>
          <p:cNvPr id="7" name="TextBox 6">
            <a:extLst>
              <a:ext uri="{FF2B5EF4-FFF2-40B4-BE49-F238E27FC236}">
                <a16:creationId xmlns:a16="http://schemas.microsoft.com/office/drawing/2014/main" id="{E928A2D2-1664-8393-D374-2E3AA7EAE7E3}"/>
              </a:ext>
            </a:extLst>
          </p:cNvPr>
          <p:cNvSpPr txBox="1"/>
          <p:nvPr/>
        </p:nvSpPr>
        <p:spPr>
          <a:xfrm>
            <a:off x="2043430" y="5044494"/>
            <a:ext cx="674878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dirty="0"/>
              <a:t>https://www.linkedin.com/groups/8689804/</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xfrm>
            <a:off x="323527" y="577436"/>
            <a:ext cx="7886701" cy="652729"/>
          </a:xfrm>
          <a:prstGeom prst="rect">
            <a:avLst/>
          </a:prstGeom>
        </p:spPr>
        <p:txBody>
          <a:bodyPr/>
          <a:lstStyle>
            <a:lvl1pPr defTabSz="749808">
              <a:defRPr sz="3600"/>
            </a:lvl1pPr>
          </a:lstStyle>
          <a:p>
            <a:r>
              <a:t>How to reach me?</a:t>
            </a:r>
          </a:p>
        </p:txBody>
      </p:sp>
      <p:sp>
        <p:nvSpPr>
          <p:cNvPr id="238" name="Content Placeholder 2"/>
          <p:cNvSpPr txBox="1">
            <a:spLocks noGrp="1"/>
          </p:cNvSpPr>
          <p:nvPr>
            <p:ph type="body" idx="1"/>
          </p:nvPr>
        </p:nvSpPr>
        <p:spPr>
          <a:xfrm>
            <a:off x="323528" y="1412772"/>
            <a:ext cx="8409146" cy="4133064"/>
          </a:xfrm>
          <a:prstGeom prst="rect">
            <a:avLst/>
          </a:prstGeom>
        </p:spPr>
        <p:txBody>
          <a:bodyPr/>
          <a:lstStyle/>
          <a:p>
            <a:pPr marL="210311" indent="-210311" defTabSz="841247">
              <a:lnSpc>
                <a:spcPct val="81000"/>
              </a:lnSpc>
              <a:spcBef>
                <a:spcPts val="900"/>
              </a:spcBef>
              <a:buBlip>
                <a:blip r:embed="rId2"/>
              </a:buBlip>
              <a:defRPr sz="1800"/>
            </a:pPr>
            <a:r>
              <a:t>I do </a:t>
            </a:r>
            <a:r>
              <a:rPr u="sng"/>
              <a:t>not</a:t>
            </a:r>
            <a:r>
              <a:t> have an office at the university.</a:t>
            </a:r>
            <a:br/>
            <a:r>
              <a:t>I’ll be mostly at 14.00h Mondays in the meeting room.</a:t>
            </a:r>
          </a:p>
          <a:p>
            <a:pPr marL="210311" indent="-210311" defTabSz="841247">
              <a:lnSpc>
                <a:spcPct val="81000"/>
              </a:lnSpc>
              <a:spcBef>
                <a:spcPts val="900"/>
              </a:spcBef>
              <a:buBlip>
                <a:blip r:embed="rId2"/>
              </a:buBlip>
              <a:defRPr sz="1800"/>
            </a:pPr>
            <a:r>
              <a:t>You can reach me almost every day/night including weekend!</a:t>
            </a:r>
          </a:p>
          <a:p>
            <a:pPr marL="210311" indent="-210311" defTabSz="841247">
              <a:lnSpc>
                <a:spcPct val="81000"/>
              </a:lnSpc>
              <a:spcBef>
                <a:spcPts val="900"/>
              </a:spcBef>
              <a:buBlip>
                <a:blip r:embed="rId2"/>
              </a:buBlip>
              <a:defRPr sz="1800"/>
            </a:pPr>
            <a:r>
              <a:t>Use my Linked-In contact for urgent and </a:t>
            </a:r>
            <a:r>
              <a:rPr u="sng"/>
              <a:t>private</a:t>
            </a:r>
            <a:r>
              <a:t> questions.</a:t>
            </a:r>
            <a:br/>
            <a:r>
              <a:t>Don’t contact me directly for general questions, which all other might be interested on.</a:t>
            </a:r>
          </a:p>
          <a:p>
            <a:pPr marL="210311" indent="-210311" defTabSz="841247">
              <a:lnSpc>
                <a:spcPct val="81000"/>
              </a:lnSpc>
              <a:spcBef>
                <a:spcPts val="900"/>
              </a:spcBef>
              <a:buBlip>
                <a:blip r:embed="rId2"/>
              </a:buBlip>
              <a:defRPr sz="1800"/>
            </a:pPr>
            <a:r>
              <a:t>For all other project and course related questions </a:t>
            </a:r>
            <a:br/>
            <a:r>
              <a:t> </a:t>
            </a:r>
            <a:r>
              <a:rPr u="sng"/>
              <a:t>use linked-in timeline or github issues.</a:t>
            </a:r>
          </a:p>
          <a:p>
            <a:pPr marL="210311" indent="-210311" defTabSz="841247">
              <a:lnSpc>
                <a:spcPct val="81000"/>
              </a:lnSpc>
              <a:spcBef>
                <a:spcPts val="900"/>
              </a:spcBef>
              <a:buBlip>
                <a:blip r:embed="rId2"/>
              </a:buBlip>
              <a:defRPr sz="1800"/>
            </a:pPr>
            <a:r>
              <a:t>You can follow me on twitter: </a:t>
            </a:r>
            <a:br/>
            <a:r>
              <a:rPr u="sng">
                <a:solidFill>
                  <a:srgbClr val="0000FF"/>
                </a:solidFill>
                <a:uFill>
                  <a:solidFill>
                    <a:srgbClr val="0000FF"/>
                  </a:solidFill>
                </a:uFill>
                <a:hlinkClick r:id="rId3"/>
              </a:rPr>
              <a:t>https://twitter.com/ddobric</a:t>
            </a:r>
          </a:p>
          <a:p>
            <a:pPr marL="210311" indent="-210311" defTabSz="841247">
              <a:lnSpc>
                <a:spcPct val="81000"/>
              </a:lnSpc>
              <a:spcBef>
                <a:spcPts val="900"/>
              </a:spcBef>
              <a:buBlip>
                <a:blip r:embed="rId2"/>
              </a:buBlip>
              <a:defRPr sz="1800"/>
            </a:pPr>
            <a:r>
              <a:t>You can follow me on my blog: </a:t>
            </a:r>
            <a:r>
              <a:rPr u="sng">
                <a:solidFill>
                  <a:srgbClr val="0000FF"/>
                </a:solidFill>
                <a:uFill>
                  <a:solidFill>
                    <a:srgbClr val="0000FF"/>
                  </a:solidFill>
                </a:uFill>
              </a:rPr>
              <a:t>http://developers.de/</a:t>
            </a:r>
          </a:p>
          <a:p>
            <a:pPr marL="210311" indent="-210311" defTabSz="841247">
              <a:lnSpc>
                <a:spcPct val="81000"/>
              </a:lnSpc>
              <a:spcBef>
                <a:spcPts val="900"/>
              </a:spcBef>
              <a:buBlip>
                <a:blip r:embed="rId2"/>
              </a:buBlip>
              <a:defRPr sz="1800" u="sng">
                <a:solidFill>
                  <a:srgbClr val="0000FF"/>
                </a:solidFill>
                <a:uFill>
                  <a:solidFill>
                    <a:srgbClr val="0000FF"/>
                  </a:solidFill>
                </a:uFill>
              </a:defRPr>
            </a:pPr>
            <a:r>
              <a:t>https://damirdobric.me</a:t>
            </a:r>
          </a:p>
          <a:p>
            <a:pPr marL="210311" indent="-210311" defTabSz="841247">
              <a:lnSpc>
                <a:spcPct val="81000"/>
              </a:lnSpc>
              <a:spcBef>
                <a:spcPts val="900"/>
              </a:spcBef>
              <a:buBlip>
                <a:blip r:embed="rId2"/>
              </a:buBlip>
              <a:defRPr sz="1800"/>
            </a:pPr>
            <a:r>
              <a:t>Azure Meetup Frankfurt:</a:t>
            </a:r>
            <a:br/>
            <a:r>
              <a:rPr u="sng">
                <a:solidFill>
                  <a:srgbClr val="0000FF"/>
                </a:solidFill>
                <a:uFill>
                  <a:solidFill>
                    <a:srgbClr val="0000FF"/>
                  </a:solidFill>
                </a:uFill>
                <a:hlinkClick r:id="rId4"/>
              </a:rPr>
              <a:t>https://www.meetup.com/Azure-Meetup-Frankfurt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xfrm>
            <a:off x="628650" y="555406"/>
            <a:ext cx="7886700" cy="652726"/>
          </a:xfrm>
          <a:prstGeom prst="rect">
            <a:avLst/>
          </a:prstGeom>
        </p:spPr>
        <p:txBody>
          <a:bodyPr/>
          <a:lstStyle>
            <a:lvl1pPr defTabSz="749808">
              <a:defRPr sz="3600"/>
            </a:lvl1pPr>
          </a:lstStyle>
          <a:p>
            <a:r>
              <a:t>How the project is scored?</a:t>
            </a:r>
          </a:p>
        </p:txBody>
      </p:sp>
      <p:sp>
        <p:nvSpPr>
          <p:cNvPr id="241" name="Content Placeholder 2"/>
          <p:cNvSpPr txBox="1">
            <a:spLocks noGrp="1"/>
          </p:cNvSpPr>
          <p:nvPr>
            <p:ph type="body" idx="1"/>
          </p:nvPr>
        </p:nvSpPr>
        <p:spPr>
          <a:xfrm>
            <a:off x="628650" y="1382168"/>
            <a:ext cx="8179594" cy="4389352"/>
          </a:xfrm>
          <a:prstGeom prst="rect">
            <a:avLst/>
          </a:prstGeom>
        </p:spPr>
        <p:txBody>
          <a:bodyPr/>
          <a:lstStyle/>
          <a:p>
            <a:pPr>
              <a:buBlip>
                <a:blip r:embed="rId2"/>
              </a:buBlip>
            </a:pPr>
            <a:r>
              <a:t>Regularly and continuous learning through sprints (2 iterations per month)</a:t>
            </a:r>
          </a:p>
          <a:p>
            <a:pPr>
              <a:buBlip>
                <a:blip r:embed="rId2"/>
              </a:buBlip>
            </a:pPr>
            <a:r>
              <a:t>Your knowledge about .NET Core / C#</a:t>
            </a:r>
          </a:p>
          <a:p>
            <a:pPr>
              <a:buBlip>
                <a:blip r:embed="rId2"/>
              </a:buBlip>
            </a:pPr>
            <a:r>
              <a:t>Your solution must compile and run.</a:t>
            </a:r>
          </a:p>
          <a:p>
            <a:pPr>
              <a:buBlip>
                <a:blip r:embed="rId2"/>
              </a:buBlip>
            </a:pPr>
            <a:r>
              <a:t>UnitTests must be on green.</a:t>
            </a:r>
          </a:p>
          <a:p>
            <a:pPr>
              <a:buBlip>
                <a:blip r:embed="rId2"/>
              </a:buBlip>
            </a:pPr>
            <a:r>
              <a:t>If you run in unsolvable issues, you will not fail.</a:t>
            </a:r>
          </a:p>
          <a:p>
            <a:pPr>
              <a:buBlip>
                <a:blip r:embed="rId2"/>
              </a:buBlip>
            </a:pPr>
            <a:r>
              <a:t>If you want best score (&lt;2.0) you might work on github (public repository).</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6"/>
          <p:cNvSpPr txBox="1"/>
          <p:nvPr/>
        </p:nvSpPr>
        <p:spPr>
          <a:xfrm>
            <a:off x="731521" y="720566"/>
            <a:ext cx="7955279" cy="109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200">
                <a:latin typeface="+mn-lt"/>
                <a:ea typeface="+mn-ea"/>
                <a:cs typeface="+mn-cs"/>
                <a:sym typeface="Calibri"/>
              </a:defRPr>
            </a:pPr>
            <a:r>
              <a:t>The rule No1</a:t>
            </a:r>
          </a:p>
          <a:p>
            <a:pPr algn="ctr">
              <a:defRPr sz="4000" u="sng">
                <a:latin typeface="+mn-lt"/>
                <a:ea typeface="+mn-ea"/>
                <a:cs typeface="+mn-cs"/>
                <a:sym typeface="Calibri"/>
              </a:defRPr>
            </a:pPr>
            <a:r>
              <a:t>Keep your camera on</a:t>
            </a:r>
          </a:p>
        </p:txBody>
      </p:sp>
      <p:pic>
        <p:nvPicPr>
          <p:cNvPr id="140" name="Graphic 8" descr="Graphic 8"/>
          <p:cNvPicPr>
            <a:picLocks noChangeAspect="1"/>
          </p:cNvPicPr>
          <p:nvPr/>
        </p:nvPicPr>
        <p:blipFill>
          <a:blip r:embed="rId2"/>
          <a:stretch>
            <a:fillRect/>
          </a:stretch>
        </p:blipFill>
        <p:spPr>
          <a:xfrm>
            <a:off x="4251961" y="2233135"/>
            <a:ext cx="914401" cy="914401"/>
          </a:xfrm>
          <a:prstGeom prst="rect">
            <a:avLst/>
          </a:prstGeom>
          <a:ln w="12700">
            <a:miter lim="400000"/>
          </a:ln>
        </p:spPr>
      </p:pic>
      <p:pic>
        <p:nvPicPr>
          <p:cNvPr id="141" name="Picture 2" descr="Picture 2"/>
          <p:cNvPicPr>
            <a:picLocks noChangeAspect="1"/>
          </p:cNvPicPr>
          <p:nvPr/>
        </p:nvPicPr>
        <p:blipFill>
          <a:blip r:embed="rId3"/>
          <a:stretch>
            <a:fillRect/>
          </a:stretch>
        </p:blipFill>
        <p:spPr>
          <a:xfrm>
            <a:off x="3413761" y="4375308"/>
            <a:ext cx="2590801" cy="1762130"/>
          </a:xfrm>
          <a:prstGeom prst="rect">
            <a:avLst/>
          </a:prstGeom>
          <a:ln w="12700">
            <a:miter lim="400000"/>
          </a:ln>
        </p:spPr>
      </p:pic>
      <p:sp>
        <p:nvSpPr>
          <p:cNvPr id="142" name="TextBox 4"/>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Rectangle 6"/>
          <p:cNvGrpSpPr/>
          <p:nvPr/>
        </p:nvGrpSpPr>
        <p:grpSpPr>
          <a:xfrm>
            <a:off x="711503" y="2021418"/>
            <a:ext cx="7848884" cy="1800210"/>
            <a:chOff x="0" y="-1"/>
            <a:chExt cx="7848882" cy="1800209"/>
          </a:xfrm>
        </p:grpSpPr>
        <p:sp>
          <p:nvSpPr>
            <p:cNvPr id="243" name="Rectangle"/>
            <p:cNvSpPr/>
            <p:nvPr/>
          </p:nvSpPr>
          <p:spPr>
            <a:xfrm>
              <a:off x="-1" y="-2"/>
              <a:ext cx="7848884" cy="180021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800">
                  <a:solidFill>
                    <a:srgbClr val="FFFFFF"/>
                  </a:solidFill>
                  <a:latin typeface="+mn-lt"/>
                  <a:ea typeface="+mn-ea"/>
                  <a:cs typeface="+mn-cs"/>
                  <a:sym typeface="Calibri"/>
                </a:defRPr>
              </a:pPr>
              <a:endParaRPr/>
            </a:p>
          </p:txBody>
        </p:sp>
        <p:sp>
          <p:nvSpPr>
            <p:cNvPr id="244" name="ALM…"/>
            <p:cNvSpPr txBox="1"/>
            <p:nvPr/>
          </p:nvSpPr>
          <p:spPr>
            <a:xfrm>
              <a:off x="45720" y="55421"/>
              <a:ext cx="7757443" cy="16893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400">
                  <a:solidFill>
                    <a:srgbClr val="FFFFFF"/>
                  </a:solidFill>
                  <a:latin typeface="+mn-lt"/>
                  <a:ea typeface="+mn-ea"/>
                  <a:cs typeface="+mn-cs"/>
                  <a:sym typeface="Calibri"/>
                </a:defRPr>
              </a:pPr>
              <a:r>
                <a:t>ALM</a:t>
              </a:r>
              <a:endParaRPr sz="4000"/>
            </a:p>
            <a:p>
              <a:pPr algn="ctr">
                <a:defRPr sz="3600">
                  <a:solidFill>
                    <a:srgbClr val="FFFFFF"/>
                  </a:solidFill>
                  <a:latin typeface="+mn-lt"/>
                  <a:ea typeface="+mn-ea"/>
                  <a:cs typeface="+mn-cs"/>
                  <a:sym typeface="Calibri"/>
                </a:defRPr>
              </a:pPr>
              <a:r>
                <a:t>Application Life Cycle Management</a:t>
              </a:r>
            </a:p>
            <a:p>
              <a:pPr algn="ctr">
                <a:defRPr sz="2800">
                  <a:solidFill>
                    <a:srgbClr val="FFFFFF"/>
                  </a:solidFill>
                  <a:latin typeface="+mn-lt"/>
                  <a:ea typeface="+mn-ea"/>
                  <a:cs typeface="+mn-cs"/>
                  <a:sym typeface="Calibri"/>
                </a:defRPr>
              </a:pPr>
              <a:r>
                <a:t>(Scoping Software Projects)</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defRPr b="1"/>
            </a:pPr>
            <a:r>
              <a:t>Application lifecycle management</a:t>
            </a:r>
            <a:r>
              <a:rPr b="0"/>
              <a:t> (</a:t>
            </a:r>
            <a:r>
              <a:t>ALM</a:t>
            </a:r>
            <a:r>
              <a:rPr b="0"/>
              <a:t>), called also ADLM (Application Development Life-cycle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xfrm>
            <a:off x="628650" y="599474"/>
            <a:ext cx="7886700" cy="652726"/>
          </a:xfrm>
          <a:prstGeom prst="rect">
            <a:avLst/>
          </a:prstGeom>
        </p:spPr>
        <p:txBody>
          <a:bodyPr/>
          <a:lstStyle>
            <a:lvl1pPr defTabSz="749808">
              <a:defRPr sz="3600"/>
            </a:lvl1pPr>
          </a:lstStyle>
          <a:p>
            <a:r>
              <a:t>ALM encompasses</a:t>
            </a:r>
          </a:p>
        </p:txBody>
      </p:sp>
      <p:sp>
        <p:nvSpPr>
          <p:cNvPr id="250" name="Content Placeholder 2"/>
          <p:cNvSpPr txBox="1">
            <a:spLocks noGrp="1"/>
          </p:cNvSpPr>
          <p:nvPr>
            <p:ph type="body" idx="1"/>
          </p:nvPr>
        </p:nvSpPr>
        <p:spPr>
          <a:xfrm>
            <a:off x="628650" y="1492337"/>
            <a:ext cx="7886700" cy="4389352"/>
          </a:xfrm>
          <a:prstGeom prst="rect">
            <a:avLst/>
          </a:prstGeom>
        </p:spPr>
        <p:txBody>
          <a:bodyPr/>
          <a:lstStyle/>
          <a:p>
            <a:pPr marL="214884" indent="-214884" defTabSz="859536">
              <a:spcBef>
                <a:spcPts val="900"/>
              </a:spcBef>
              <a:buBlip>
                <a:blip r:embed="rId2"/>
              </a:buBlip>
              <a:defRPr sz="2600" u="sng">
                <a:solidFill>
                  <a:srgbClr val="0000FF"/>
                </a:solidFill>
                <a:uFill>
                  <a:solidFill>
                    <a:srgbClr val="0000FF"/>
                  </a:solidFill>
                </a:uFill>
              </a:defRPr>
            </a:pPr>
            <a:r>
              <a:rPr>
                <a:hlinkClick r:id="rId3"/>
              </a:rPr>
              <a:t>Requirements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4"/>
              </a:rPr>
              <a:t>Software architecture</a:t>
            </a:r>
            <a:r>
              <a:rPr u="none">
                <a:solidFill>
                  <a:srgbClr val="000000"/>
                </a:solidFill>
                <a:uFillTx/>
              </a:rPr>
              <a:t> </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5"/>
              </a:rPr>
              <a:t>Implementation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6"/>
              </a:rPr>
              <a:t>Testing</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7"/>
              </a:rPr>
              <a:t>Maintenance</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8"/>
              </a:rPr>
              <a:t>Change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9"/>
              </a:rPr>
              <a:t>Continuous integration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0"/>
              </a:rPr>
              <a:t>Project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1"/>
              </a:rPr>
              <a:t>Release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DevOps</a:t>
            </a:r>
          </a:p>
        </p:txBody>
      </p:sp>
      <p:sp>
        <p:nvSpPr>
          <p:cNvPr id="253" name="Content Placeholder 2"/>
          <p:cNvSpPr txBox="1">
            <a:spLocks noGrp="1"/>
          </p:cNvSpPr>
          <p:nvPr>
            <p:ph type="body" sz="quarter" idx="1"/>
          </p:nvPr>
        </p:nvSpPr>
        <p:spPr>
          <a:xfrm>
            <a:off x="628650" y="1492337"/>
            <a:ext cx="7886700" cy="1139829"/>
          </a:xfrm>
          <a:prstGeom prst="rect">
            <a:avLst/>
          </a:prstGeom>
        </p:spPr>
        <p:txBody>
          <a:bodyPr/>
          <a:lstStyle/>
          <a:p>
            <a:pPr>
              <a:buBlip>
                <a:blip r:embed="rId2"/>
              </a:buBlip>
            </a:pPr>
            <a:r>
              <a:t>Continuous Integration</a:t>
            </a:r>
          </a:p>
          <a:p>
            <a:pPr>
              <a:buBlip>
                <a:blip r:embed="rId2"/>
              </a:buBlip>
            </a:pPr>
            <a:r>
              <a:t>Continuous Deployment</a:t>
            </a:r>
          </a:p>
        </p:txBody>
      </p:sp>
      <p:pic>
        <p:nvPicPr>
          <p:cNvPr id="254" name="Picture 4" descr="Picture 4"/>
          <p:cNvPicPr>
            <a:picLocks noChangeAspect="1"/>
          </p:cNvPicPr>
          <p:nvPr/>
        </p:nvPicPr>
        <p:blipFill>
          <a:blip r:embed="rId3"/>
          <a:stretch>
            <a:fillRect/>
          </a:stretch>
        </p:blipFill>
        <p:spPr>
          <a:xfrm>
            <a:off x="1892391" y="2872780"/>
            <a:ext cx="5881731" cy="310993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ALM Frameworks</a:t>
            </a:r>
          </a:p>
        </p:txBody>
      </p:sp>
      <p:sp>
        <p:nvSpPr>
          <p:cNvPr id="257" name="Content Placeholder 2"/>
          <p:cNvSpPr txBox="1">
            <a:spLocks noGrp="1"/>
          </p:cNvSpPr>
          <p:nvPr>
            <p:ph type="body" idx="1"/>
          </p:nvPr>
        </p:nvSpPr>
        <p:spPr>
          <a:xfrm>
            <a:off x="628650" y="1492337"/>
            <a:ext cx="7886700" cy="4389352"/>
          </a:xfrm>
          <a:prstGeom prst="rect">
            <a:avLst/>
          </a:prstGeom>
        </p:spPr>
        <p:txBody>
          <a:bodyPr/>
          <a:lstStyle/>
          <a:p>
            <a:pPr marL="210653" indent="-210653" defTabSz="842617">
              <a:spcBef>
                <a:spcPts val="800"/>
              </a:spcBef>
              <a:buBlip>
                <a:blip r:embed="rId2"/>
              </a:buBlip>
              <a:defRPr sz="2565"/>
            </a:pPr>
            <a:r>
              <a:t>CMMI</a:t>
            </a:r>
          </a:p>
          <a:p>
            <a:pPr marL="631964" lvl="1" indent="-210653" defTabSz="842617">
              <a:spcBef>
                <a:spcPts val="300"/>
              </a:spcBef>
              <a:buBlip>
                <a:blip r:embed="rId2"/>
              </a:buBlip>
              <a:defRPr sz="2185"/>
            </a:pPr>
            <a:r>
              <a:t>Capability Maturity Model Integration </a:t>
            </a:r>
          </a:p>
          <a:p>
            <a:pPr marL="631964" lvl="1" indent="-210653" defTabSz="842617">
              <a:spcBef>
                <a:spcPts val="300"/>
              </a:spcBef>
              <a:buBlip>
                <a:blip r:embed="rId2"/>
              </a:buBlip>
              <a:defRPr sz="2185"/>
            </a:pPr>
            <a:r>
              <a:t>Started in 1987 as the Capability Maturity Model (CMM), at the Software Engineering Institute</a:t>
            </a:r>
          </a:p>
          <a:p>
            <a:pPr marL="210653" indent="-210653" defTabSz="842617">
              <a:spcBef>
                <a:spcPts val="800"/>
              </a:spcBef>
              <a:buBlip>
                <a:blip r:embed="rId2"/>
              </a:buBlip>
              <a:defRPr sz="2565"/>
            </a:pPr>
            <a:r>
              <a:t>MSF</a:t>
            </a:r>
          </a:p>
          <a:p>
            <a:pPr marL="631964" lvl="1" indent="-210653" defTabSz="842617">
              <a:spcBef>
                <a:spcPts val="300"/>
              </a:spcBef>
              <a:buBlip>
                <a:blip r:embed="rId2"/>
              </a:buBlip>
              <a:defRPr sz="2185"/>
            </a:pPr>
            <a:r>
              <a:t>Microsoft Solution Framework</a:t>
            </a:r>
          </a:p>
          <a:p>
            <a:pPr marL="631964" lvl="1" indent="-210653" defTabSz="842617">
              <a:spcBef>
                <a:spcPts val="300"/>
              </a:spcBef>
              <a:buBlip>
                <a:blip r:embed="rId2"/>
              </a:buBlip>
              <a:defRPr sz="2185"/>
            </a:pPr>
            <a:r>
              <a:t>Set of principles, models, disciplines, concepts, and guidelines for delivering information technology solutions from Microsoft</a:t>
            </a:r>
          </a:p>
          <a:p>
            <a:pPr marL="210653" indent="-210653" defTabSz="842617">
              <a:spcBef>
                <a:spcPts val="800"/>
              </a:spcBef>
              <a:buBlip>
                <a:blip r:embed="rId2"/>
              </a:buBlip>
              <a:defRPr sz="2565"/>
            </a:pPr>
            <a:r>
              <a:t>AGILE</a:t>
            </a:r>
          </a:p>
          <a:p>
            <a:pPr marL="210653" indent="-210653" defTabSz="842617">
              <a:spcBef>
                <a:spcPts val="800"/>
              </a:spcBef>
              <a:buBlip>
                <a:blip r:embed="rId2"/>
              </a:buBlip>
              <a:defRPr sz="2565"/>
            </a:pPr>
            <a:r>
              <a:t>SCRUM</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MSF-Agile</a:t>
            </a:r>
          </a:p>
        </p:txBody>
      </p:sp>
      <p:pic>
        <p:nvPicPr>
          <p:cNvPr id="260" name="Picture 3" descr="Picture 3"/>
          <p:cNvPicPr>
            <a:picLocks noChangeAspect="1"/>
          </p:cNvPicPr>
          <p:nvPr/>
        </p:nvPicPr>
        <p:blipFill>
          <a:blip r:embed="rId2"/>
          <a:stretch>
            <a:fillRect/>
          </a:stretch>
        </p:blipFill>
        <p:spPr>
          <a:xfrm>
            <a:off x="0" y="586512"/>
            <a:ext cx="9144000" cy="56849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628650" y="940994"/>
            <a:ext cx="7886700" cy="652726"/>
          </a:xfrm>
          <a:prstGeom prst="rect">
            <a:avLst/>
          </a:prstGeom>
        </p:spPr>
        <p:txBody>
          <a:bodyPr/>
          <a:lstStyle>
            <a:lvl1pPr defTabSz="749808">
              <a:defRPr sz="3600"/>
            </a:lvl1pPr>
          </a:lstStyle>
          <a:p>
            <a:r>
              <a:t>Scrum</a:t>
            </a:r>
          </a:p>
        </p:txBody>
      </p:sp>
      <p:sp>
        <p:nvSpPr>
          <p:cNvPr id="263" name="Content Placeholder 2"/>
          <p:cNvSpPr txBox="1">
            <a:spLocks noGrp="1"/>
          </p:cNvSpPr>
          <p:nvPr>
            <p:ph type="body" idx="1"/>
          </p:nvPr>
        </p:nvSpPr>
        <p:spPr>
          <a:xfrm>
            <a:off x="628650" y="2384704"/>
            <a:ext cx="7886700" cy="4389352"/>
          </a:xfrm>
          <a:prstGeom prst="rect">
            <a:avLst/>
          </a:prstGeom>
        </p:spPr>
        <p:txBody>
          <a:bodyPr/>
          <a:lstStyle/>
          <a:p>
            <a:pPr marL="0" indent="0" algn="ctr">
              <a:buSzTx/>
              <a:buNone/>
            </a:pPr>
            <a:r>
              <a:t>“Scrum is a framework for developing and sustaining complex products”.</a:t>
            </a:r>
            <a:br/>
            <a:endParaRPr/>
          </a:p>
        </p:txBody>
      </p:sp>
      <p:pic>
        <p:nvPicPr>
          <p:cNvPr id="264" name="Picture 4" descr="Picture 4"/>
          <p:cNvPicPr>
            <a:picLocks noChangeAspect="1"/>
          </p:cNvPicPr>
          <p:nvPr/>
        </p:nvPicPr>
        <p:blipFill>
          <a:blip r:embed="rId2"/>
          <a:stretch>
            <a:fillRect/>
          </a:stretch>
        </p:blipFill>
        <p:spPr>
          <a:xfrm>
            <a:off x="2801266" y="3481292"/>
            <a:ext cx="3732254" cy="27322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3" descr="Picture 3"/>
          <p:cNvPicPr>
            <a:picLocks noChangeAspect="1"/>
          </p:cNvPicPr>
          <p:nvPr/>
        </p:nvPicPr>
        <p:blipFill>
          <a:blip r:embed="rId2"/>
          <a:stretch>
            <a:fillRect/>
          </a:stretch>
        </p:blipFill>
        <p:spPr>
          <a:xfrm>
            <a:off x="1156772" y="914359"/>
            <a:ext cx="7128431" cy="52184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628650" y="742692"/>
            <a:ext cx="7886700" cy="652726"/>
          </a:xfrm>
          <a:prstGeom prst="rect">
            <a:avLst/>
          </a:prstGeom>
        </p:spPr>
        <p:txBody>
          <a:bodyPr/>
          <a:lstStyle/>
          <a:p>
            <a:pPr defTabSz="749808">
              <a:defRPr sz="3600"/>
            </a:pPr>
            <a:endParaRPr/>
          </a:p>
        </p:txBody>
      </p:sp>
      <p:pic>
        <p:nvPicPr>
          <p:cNvPr id="269" name="Picture 3" descr="Picture 3"/>
          <p:cNvPicPr>
            <a:picLocks noChangeAspect="1"/>
          </p:cNvPicPr>
          <p:nvPr/>
        </p:nvPicPr>
        <p:blipFill>
          <a:blip r:embed="rId2"/>
          <a:stretch>
            <a:fillRect/>
          </a:stretch>
        </p:blipFill>
        <p:spPr>
          <a:xfrm>
            <a:off x="-616945" y="-145070"/>
            <a:ext cx="10146535" cy="71739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628650" y="264058"/>
            <a:ext cx="7886700" cy="652729"/>
          </a:xfrm>
          <a:prstGeom prst="rect">
            <a:avLst/>
          </a:prstGeom>
        </p:spPr>
        <p:txBody>
          <a:bodyPr/>
          <a:lstStyle>
            <a:lvl1pPr defTabSz="749808">
              <a:defRPr sz="3600"/>
            </a:lvl1pPr>
          </a:lstStyle>
          <a:p>
            <a:r>
              <a:t>SCRUM Model</a:t>
            </a:r>
          </a:p>
        </p:txBody>
      </p:sp>
      <p:sp>
        <p:nvSpPr>
          <p:cNvPr id="272" name="Content Placeholder 4"/>
          <p:cNvSpPr txBox="1">
            <a:spLocks noGrp="1"/>
          </p:cNvSpPr>
          <p:nvPr>
            <p:ph type="body" idx="1"/>
          </p:nvPr>
        </p:nvSpPr>
        <p:spPr>
          <a:xfrm>
            <a:off x="557212" y="1234324"/>
            <a:ext cx="7886701" cy="4389352"/>
          </a:xfrm>
          <a:prstGeom prst="rect">
            <a:avLst/>
          </a:prstGeom>
        </p:spPr>
        <p:txBody>
          <a:bodyPr/>
          <a:lstStyle/>
          <a:p>
            <a:pPr marL="0" indent="0" defTabSz="813816">
              <a:spcBef>
                <a:spcPts val="800"/>
              </a:spcBef>
              <a:buSzTx/>
              <a:buNone/>
              <a:defRPr sz="2100"/>
            </a:pPr>
            <a:r>
              <a:t>Epic -&gt;(Vision)</a:t>
            </a:r>
          </a:p>
          <a:p>
            <a:pPr marL="0" indent="0" defTabSz="813816">
              <a:spcBef>
                <a:spcPts val="800"/>
              </a:spcBef>
              <a:buSzTx/>
              <a:buNone/>
              <a:defRPr sz="2100"/>
            </a:pPr>
            <a:r>
              <a:t>    Feature / User Story -&gt; (has date but no effort)</a:t>
            </a:r>
          </a:p>
          <a:p>
            <a:pPr marL="0" indent="0" defTabSz="813816">
              <a:spcBef>
                <a:spcPts val="800"/>
              </a:spcBef>
              <a:buSzTx/>
              <a:buNone/>
              <a:defRPr sz="2100"/>
            </a:pPr>
            <a:r>
              <a:t>      - Backlog Item 1 </a:t>
            </a:r>
            <a:br/>
            <a:r>
              <a:t>	(has an effort+fits in the sprint)</a:t>
            </a:r>
          </a:p>
          <a:p>
            <a:pPr marL="0" indent="0" defTabSz="813816">
              <a:spcBef>
                <a:spcPts val="800"/>
              </a:spcBef>
              <a:buSzTx/>
              <a:buNone/>
              <a:defRPr sz="2100"/>
            </a:pPr>
            <a:r>
              <a:t>      - Backlog Item 2</a:t>
            </a:r>
          </a:p>
          <a:p>
            <a:pPr marL="0" indent="0" defTabSz="813816">
              <a:spcBef>
                <a:spcPts val="800"/>
              </a:spcBef>
              <a:buSzTx/>
              <a:buNone/>
              <a:defRPr sz="2100"/>
            </a:pPr>
            <a:r>
              <a:t>       …</a:t>
            </a:r>
          </a:p>
          <a:p>
            <a:pPr marL="0" indent="0" defTabSz="813816">
              <a:spcBef>
                <a:spcPts val="800"/>
              </a:spcBef>
              <a:buSzTx/>
              <a:buNone/>
              <a:defRPr sz="2100"/>
            </a:pPr>
            <a:r>
              <a:t>       - Backlog Item N -&gt;</a:t>
            </a:r>
          </a:p>
          <a:p>
            <a:pPr marL="0" indent="0" defTabSz="813816">
              <a:spcBef>
                <a:spcPts val="800"/>
              </a:spcBef>
              <a:buSzTx/>
              <a:buNone/>
              <a:defRPr sz="2100"/>
            </a:pPr>
            <a:r>
              <a:t> 				 Task N1</a:t>
            </a:r>
          </a:p>
          <a:p>
            <a:pPr marL="0" indent="0" defTabSz="813816">
              <a:spcBef>
                <a:spcPts val="800"/>
              </a:spcBef>
              <a:buSzTx/>
              <a:buNone/>
              <a:defRPr sz="2100"/>
            </a:pPr>
            <a:r>
              <a:t>				 Task N2</a:t>
            </a:r>
          </a:p>
          <a:p>
            <a:pPr marL="0" indent="0" defTabSz="813816">
              <a:spcBef>
                <a:spcPts val="800"/>
              </a:spcBef>
              <a:buSzTx/>
              <a:buNone/>
              <a:defRPr sz="2100"/>
            </a:pPr>
            <a:r>
              <a:t>				 …</a:t>
            </a:r>
          </a:p>
          <a:p>
            <a:pPr marL="0" indent="0" defTabSz="813816">
              <a:spcBef>
                <a:spcPts val="800"/>
              </a:spcBef>
              <a:buSzTx/>
              <a:buNone/>
              <a:defRPr sz="2100"/>
            </a:pPr>
            <a:r>
              <a:t>				 Task MN</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Rectangle 33"/>
          <p:cNvGrpSpPr/>
          <p:nvPr/>
        </p:nvGrpSpPr>
        <p:grpSpPr>
          <a:xfrm>
            <a:off x="539545" y="3010667"/>
            <a:ext cx="3930855" cy="2705057"/>
            <a:chOff x="-2" y="151009"/>
            <a:chExt cx="2918247" cy="907029"/>
          </a:xfrm>
        </p:grpSpPr>
        <p:sp>
          <p:nvSpPr>
            <p:cNvPr id="144" name="Rectangle"/>
            <p:cNvSpPr/>
            <p:nvPr/>
          </p:nvSpPr>
          <p:spPr>
            <a:xfrm>
              <a:off x="-2" y="151009"/>
              <a:ext cx="2918247" cy="907029"/>
            </a:xfrm>
            <a:prstGeom prst="rect">
              <a:avLst/>
            </a:prstGeom>
            <a:solidFill>
              <a:srgbClr val="00B05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45" name="Lesson  Mo. 14.15-17.45 h Lab:      Thur. 14.00-16.00 h…"/>
            <p:cNvSpPr txBox="1"/>
            <p:nvPr/>
          </p:nvSpPr>
          <p:spPr>
            <a:xfrm>
              <a:off x="45720" y="217519"/>
              <a:ext cx="2826802" cy="77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Segoe UI"/>
                  <a:ea typeface="Segoe UI"/>
                  <a:cs typeface="Segoe UI"/>
                  <a:sym typeface="Segoe UI"/>
                </a:defRPr>
              </a:pPr>
              <a:r>
                <a:rPr dirty="0"/>
                <a:t>Lesson  Mo. </a:t>
              </a:r>
            </a:p>
            <a:p>
              <a:pPr>
                <a:defRPr>
                  <a:solidFill>
                    <a:srgbClr val="FFFFFF"/>
                  </a:solidFill>
                  <a:latin typeface="Segoe UI"/>
                  <a:ea typeface="Segoe UI"/>
                  <a:cs typeface="Segoe UI"/>
                  <a:sym typeface="Segoe UI"/>
                </a:defRPr>
              </a:pPr>
              <a:r>
                <a:rPr dirty="0"/>
                <a:t>14.15-15.45 h</a:t>
              </a:r>
            </a:p>
            <a:p>
              <a:pPr>
                <a:defRPr>
                  <a:solidFill>
                    <a:srgbClr val="FFFFFF"/>
                  </a:solidFill>
                  <a:latin typeface="Segoe UI"/>
                  <a:ea typeface="Segoe UI"/>
                  <a:cs typeface="Segoe UI"/>
                  <a:sym typeface="Segoe UI"/>
                </a:defRPr>
              </a:pPr>
              <a:r>
                <a:rPr lang="en-DE" dirty="0"/>
                <a:t>16.00-17.30 h</a:t>
              </a:r>
            </a:p>
            <a:p>
              <a:pPr>
                <a:defRPr>
                  <a:solidFill>
                    <a:srgbClr val="FFFFFF"/>
                  </a:solidFill>
                  <a:latin typeface="Segoe UI"/>
                  <a:ea typeface="Segoe UI"/>
                  <a:cs typeface="Segoe UI"/>
                  <a:sym typeface="Segoe UI"/>
                </a:defRPr>
              </a:pPr>
              <a:r>
                <a:rPr lang="en-DE" dirty="0"/>
                <a:t>17.45-19.15 h</a:t>
              </a:r>
              <a:endParaRPr dirty="0"/>
            </a:p>
            <a:p>
              <a:pPr>
                <a:defRPr>
                  <a:solidFill>
                    <a:srgbClr val="FFFFFF"/>
                  </a:solidFill>
                  <a:latin typeface="Segoe UI"/>
                  <a:ea typeface="Segoe UI"/>
                  <a:cs typeface="Segoe UI"/>
                  <a:sym typeface="Segoe UI"/>
                </a:defRPr>
              </a:pPr>
              <a:endParaRPr lang="en-DE" dirty="0"/>
            </a:p>
            <a:p>
              <a:pPr>
                <a:defRPr>
                  <a:solidFill>
                    <a:srgbClr val="FFFFFF"/>
                  </a:solidFill>
                  <a:latin typeface="Segoe UI"/>
                  <a:ea typeface="Segoe UI"/>
                  <a:cs typeface="Segoe UI"/>
                  <a:sym typeface="Segoe UI"/>
                </a:defRPr>
              </a:pPr>
              <a:r>
                <a:rPr lang="en-DE" dirty="0"/>
                <a:t>Lab:</a:t>
              </a:r>
              <a:r>
                <a:rPr dirty="0"/>
                <a:t> Wed. </a:t>
              </a:r>
            </a:p>
            <a:p>
              <a:pPr>
                <a:defRPr>
                  <a:solidFill>
                    <a:srgbClr val="FFFFFF"/>
                  </a:solidFill>
                  <a:latin typeface="Segoe UI"/>
                  <a:ea typeface="Segoe UI"/>
                  <a:cs typeface="Segoe UI"/>
                  <a:sym typeface="Segoe UI"/>
                </a:defRPr>
              </a:pPr>
              <a:r>
                <a:rPr dirty="0"/>
                <a:t>08.15-11.30 h</a:t>
              </a:r>
            </a:p>
            <a:p>
              <a:pPr>
                <a:defRPr>
                  <a:solidFill>
                    <a:srgbClr val="FFFFFF"/>
                  </a:solidFill>
                  <a:latin typeface="Segoe UI"/>
                  <a:ea typeface="Segoe UI"/>
                  <a:cs typeface="Segoe UI"/>
                  <a:sym typeface="Segoe UI"/>
                </a:defRPr>
              </a:pPr>
              <a:r>
                <a:rPr dirty="0"/>
                <a:t>Room </a:t>
              </a:r>
              <a:r>
                <a:rPr strike="sngStrike" dirty="0"/>
                <a:t>8-103 </a:t>
              </a:r>
              <a:r>
                <a:rPr dirty="0"/>
                <a:t>TBD</a:t>
              </a:r>
            </a:p>
          </p:txBody>
        </p:sp>
      </p:grpSp>
      <p:grpSp>
        <p:nvGrpSpPr>
          <p:cNvPr id="149" name="Rectangle 37"/>
          <p:cNvGrpSpPr/>
          <p:nvPr/>
        </p:nvGrpSpPr>
        <p:grpSpPr>
          <a:xfrm>
            <a:off x="539545" y="824534"/>
            <a:ext cx="8352937" cy="1008123"/>
            <a:chOff x="0" y="-1"/>
            <a:chExt cx="8352935" cy="1008121"/>
          </a:xfrm>
        </p:grpSpPr>
        <p:sp>
          <p:nvSpPr>
            <p:cNvPr id="147" name="Rectangle"/>
            <p:cNvSpPr/>
            <p:nvPr/>
          </p:nvSpPr>
          <p:spPr>
            <a:xfrm>
              <a:off x="-1" y="-2"/>
              <a:ext cx="8352937" cy="100812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000">
                  <a:solidFill>
                    <a:srgbClr val="FFFFFF"/>
                  </a:solidFill>
                  <a:latin typeface="+mn-lt"/>
                  <a:ea typeface="+mn-ea"/>
                  <a:cs typeface="+mn-cs"/>
                  <a:sym typeface="Calibri"/>
                </a:defRPr>
              </a:pPr>
              <a:endParaRPr/>
            </a:p>
          </p:txBody>
        </p:sp>
        <p:sp>
          <p:nvSpPr>
            <p:cNvPr id="148" name="Software Engineering…"/>
            <p:cNvSpPr txBox="1"/>
            <p:nvPr/>
          </p:nvSpPr>
          <p:spPr>
            <a:xfrm>
              <a:off x="45718" y="22816"/>
              <a:ext cx="8261498" cy="9624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000">
                  <a:solidFill>
                    <a:srgbClr val="FFFFFF"/>
                  </a:solidFill>
                  <a:latin typeface="+mn-lt"/>
                  <a:ea typeface="+mn-ea"/>
                  <a:cs typeface="+mn-cs"/>
                  <a:sym typeface="Calibri"/>
                </a:defRPr>
              </a:pPr>
              <a:r>
                <a:t>Software Engineering</a:t>
              </a:r>
            </a:p>
            <a:p>
              <a:pPr algn="ctr">
                <a:defRPr sz="2000">
                  <a:solidFill>
                    <a:srgbClr val="FFFFFF"/>
                  </a:solidFill>
                  <a:latin typeface="+mn-lt"/>
                  <a:ea typeface="+mn-ea"/>
                  <a:cs typeface="+mn-cs"/>
                  <a:sym typeface="Calibri"/>
                </a:defRPr>
              </a:pPr>
              <a:r>
                <a:t>WS-2022-2023</a:t>
              </a:r>
            </a:p>
          </p:txBody>
        </p:sp>
      </p:grpSp>
      <p:sp>
        <p:nvSpPr>
          <p:cNvPr id="150" name="Rectangle 1"/>
          <p:cNvSpPr txBox="1"/>
          <p:nvPr/>
        </p:nvSpPr>
        <p:spPr>
          <a:xfrm>
            <a:off x="4811531" y="6150645"/>
            <a:ext cx="4293276"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https://www.linkedin.com/groups/8689804/</a:t>
            </a:r>
            <a:r>
              <a:rPr u="none">
                <a:solidFill>
                  <a:srgbClr val="000000"/>
                </a:solidFill>
                <a:uFillTx/>
              </a:rPr>
              <a:t> </a:t>
            </a:r>
          </a:p>
        </p:txBody>
      </p:sp>
      <p:pic>
        <p:nvPicPr>
          <p:cNvPr id="151" name="Picture 2" descr="Picture 2"/>
          <p:cNvPicPr>
            <a:picLocks noChangeAspect="1"/>
          </p:cNvPicPr>
          <p:nvPr/>
        </p:nvPicPr>
        <p:blipFill>
          <a:blip r:embed="rId3"/>
          <a:stretch>
            <a:fillRect/>
          </a:stretch>
        </p:blipFill>
        <p:spPr>
          <a:xfrm>
            <a:off x="6254176" y="2277416"/>
            <a:ext cx="2638307" cy="2555602"/>
          </a:xfrm>
          <a:prstGeom prst="rect">
            <a:avLst/>
          </a:prstGeom>
          <a:ln w="12700">
            <a:miter lim="400000"/>
          </a:ln>
        </p:spPr>
      </p:pic>
      <p:sp>
        <p:nvSpPr>
          <p:cNvPr id="152" name="TextBox 1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sp>
        <p:nvSpPr>
          <p:cNvPr id="275" name="Content Placeholder 2"/>
          <p:cNvSpPr txBox="1">
            <a:spLocks noGrp="1"/>
          </p:cNvSpPr>
          <p:nvPr>
            <p:ph type="body" sz="half" idx="1"/>
          </p:nvPr>
        </p:nvSpPr>
        <p:spPr>
          <a:xfrm>
            <a:off x="628650" y="1492336"/>
            <a:ext cx="7886700" cy="1663341"/>
          </a:xfrm>
          <a:prstGeom prst="rect">
            <a:avLst/>
          </a:prstGeom>
        </p:spPr>
        <p:txBody>
          <a:bodyPr/>
          <a:lstStyle/>
          <a:p>
            <a:pPr marL="217170" indent="-217170" defTabSz="868680">
              <a:spcBef>
                <a:spcPts val="900"/>
              </a:spcBef>
              <a:buBlip>
                <a:blip r:embed="rId2"/>
              </a:buBlip>
              <a:defRPr sz="2200" u="sng">
                <a:solidFill>
                  <a:srgbClr val="0000FF"/>
                </a:solidFill>
                <a:uFill>
                  <a:solidFill>
                    <a:srgbClr val="0000FF"/>
                  </a:solidFill>
                </a:uFill>
              </a:defRPr>
            </a:pPr>
            <a:r>
              <a:rPr>
                <a:hlinkClick r:id="rId3"/>
              </a:rPr>
              <a:t>Visual Studio 2022 Community Edition</a:t>
            </a:r>
            <a:r>
              <a:rPr u="none">
                <a:solidFill>
                  <a:srgbClr val="000000"/>
                </a:solidFill>
                <a:uFillTx/>
              </a:rPr>
              <a:t> (Windows only)</a:t>
            </a:r>
            <a:endParaRPr>
              <a:solidFill>
                <a:srgbClr val="0563C1"/>
              </a:solidFill>
              <a:uFill>
                <a:solidFill>
                  <a:srgbClr val="0563C1"/>
                </a:solidFill>
              </a:uFill>
            </a:endParaRPr>
          </a:p>
          <a:p>
            <a:pPr marL="217170" indent="-217170" defTabSz="868680">
              <a:spcBef>
                <a:spcPts val="900"/>
              </a:spcBef>
              <a:buBlip>
                <a:blip r:embed="rId2"/>
              </a:buBlip>
              <a:defRPr sz="2200" u="sng">
                <a:solidFill>
                  <a:srgbClr val="0000FF"/>
                </a:solidFill>
                <a:uFill>
                  <a:solidFill>
                    <a:srgbClr val="0000FF"/>
                  </a:solidFill>
                </a:uFill>
              </a:defRPr>
            </a:pPr>
            <a:r>
              <a:rPr>
                <a:hlinkClick r:id="rId4"/>
              </a:rPr>
              <a:t>Visual Studio Code</a:t>
            </a:r>
            <a:r>
              <a:rPr u="none">
                <a:solidFill>
                  <a:srgbClr val="000000"/>
                </a:solidFill>
                <a:uFillTx/>
              </a:rPr>
              <a:t> (Everywhere=Win.Linux, Mac)</a:t>
            </a:r>
            <a:endParaRPr>
              <a:solidFill>
                <a:srgbClr val="0563C1"/>
              </a:solidFill>
              <a:uFill>
                <a:solidFill>
                  <a:srgbClr val="0563C1"/>
                </a:solidFill>
              </a:uFill>
            </a:endParaRPr>
          </a:p>
          <a:p>
            <a:pPr marL="217170" indent="-217170" defTabSz="868680">
              <a:spcBef>
                <a:spcPts val="900"/>
              </a:spcBef>
              <a:buBlip>
                <a:blip r:embed="rId2"/>
              </a:buBlip>
              <a:defRPr sz="2200"/>
            </a:pPr>
            <a:r>
              <a:t>Select GIT</a:t>
            </a:r>
          </a:p>
        </p:txBody>
      </p:sp>
      <p:pic>
        <p:nvPicPr>
          <p:cNvPr id="276" name="Picture 3" descr="Picture 3"/>
          <p:cNvPicPr>
            <a:picLocks noChangeAspect="1"/>
          </p:cNvPicPr>
          <p:nvPr/>
        </p:nvPicPr>
        <p:blipFill>
          <a:blip r:embed="rId5"/>
          <a:stretch>
            <a:fillRect/>
          </a:stretch>
        </p:blipFill>
        <p:spPr>
          <a:xfrm>
            <a:off x="1679712" y="3356538"/>
            <a:ext cx="5893907" cy="2559889"/>
          </a:xfrm>
          <a:prstGeom prst="rect">
            <a:avLst/>
          </a:prstGeom>
          <a:ln w="12700">
            <a:miter lim="400000"/>
          </a:ln>
        </p:spPr>
      </p:pic>
      <p:sp>
        <p:nvSpPr>
          <p:cNvPr id="277" name="Arrow: Right 4"/>
          <p:cNvSpPr/>
          <p:nvPr/>
        </p:nvSpPr>
        <p:spPr>
          <a:xfrm>
            <a:off x="775252" y="5203135"/>
            <a:ext cx="735496" cy="198787"/>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pic>
        <p:nvPicPr>
          <p:cNvPr id="280" name="Picture 7" descr="Picture 7"/>
          <p:cNvPicPr>
            <a:picLocks noChangeAspect="1"/>
          </p:cNvPicPr>
          <p:nvPr/>
        </p:nvPicPr>
        <p:blipFill>
          <a:blip r:embed="rId2"/>
          <a:stretch>
            <a:fillRect/>
          </a:stretch>
        </p:blipFill>
        <p:spPr>
          <a:xfrm>
            <a:off x="882097" y="1982241"/>
            <a:ext cx="6588195" cy="2893518"/>
          </a:xfrm>
          <a:prstGeom prst="rect">
            <a:avLst/>
          </a:prstGeom>
          <a:ln w="12700">
            <a:miter lim="400000"/>
          </a:ln>
        </p:spPr>
      </p:pic>
      <p:pic>
        <p:nvPicPr>
          <p:cNvPr id="281" name="Picture 3" descr="Picture 3"/>
          <p:cNvPicPr>
            <a:picLocks noChangeAspect="1"/>
          </p:cNvPicPr>
          <p:nvPr/>
        </p:nvPicPr>
        <p:blipFill>
          <a:blip r:embed="rId3"/>
          <a:stretch>
            <a:fillRect/>
          </a:stretch>
        </p:blipFill>
        <p:spPr>
          <a:xfrm>
            <a:off x="1029111" y="4875757"/>
            <a:ext cx="6732776" cy="15936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3"/>
          <p:cNvSpPr txBox="1"/>
          <p:nvPr/>
        </p:nvSpPr>
        <p:spPr>
          <a:xfrm>
            <a:off x="270788" y="1295670"/>
            <a:ext cx="6109343"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Our GitHub Organization (PUBLIC):</a:t>
            </a:r>
          </a:p>
          <a:p>
            <a:pPr>
              <a:defRPr sz="1600" u="sng">
                <a:solidFill>
                  <a:srgbClr val="0000FF"/>
                </a:solidFill>
                <a:uFill>
                  <a:solidFill>
                    <a:srgbClr val="0000FF"/>
                  </a:solidFill>
                </a:uFill>
                <a:latin typeface="+mn-lt"/>
                <a:ea typeface="+mn-ea"/>
                <a:cs typeface="+mn-cs"/>
                <a:sym typeface="Calibri"/>
              </a:defRPr>
            </a:pPr>
            <a:r>
              <a:rPr>
                <a:hlinkClick r:id="rId2"/>
              </a:rPr>
              <a:t>https://github.com/</a:t>
            </a:r>
            <a:r>
              <a:rPr sz="1800" b="1">
                <a:hlinkClick r:id="rId2"/>
              </a:rPr>
              <a:t>UniversityOfAppliedSciencesFrankfurt</a:t>
            </a:r>
          </a:p>
        </p:txBody>
      </p:sp>
      <p:sp>
        <p:nvSpPr>
          <p:cNvPr id="284" name="Rectangle 4"/>
          <p:cNvSpPr txBox="1"/>
          <p:nvPr/>
        </p:nvSpPr>
        <p:spPr>
          <a:xfrm>
            <a:off x="270789" y="2050943"/>
            <a:ext cx="6864246"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a:latin typeface="+mn-lt"/>
                <a:ea typeface="+mn-ea"/>
                <a:cs typeface="+mn-cs"/>
                <a:sym typeface="Calibri"/>
              </a:defRPr>
            </a:pPr>
            <a:r>
              <a:t>Our Classroom (PRIVATE):</a:t>
            </a:r>
          </a:p>
          <a:p>
            <a:pPr>
              <a:defRPr sz="1600" u="sng">
                <a:solidFill>
                  <a:srgbClr val="0000FF"/>
                </a:solidFill>
                <a:uFill>
                  <a:solidFill>
                    <a:srgbClr val="0000FF"/>
                  </a:solidFill>
                </a:uFill>
                <a:latin typeface="+mn-lt"/>
                <a:ea typeface="+mn-ea"/>
                <a:cs typeface="+mn-cs"/>
                <a:sym typeface="Calibri"/>
              </a:defRPr>
            </a:pPr>
            <a:r>
              <a:rPr>
                <a:hlinkClick r:id="rId3"/>
              </a:rPr>
              <a:t>https://github.com/UniversityOfAppliedSciencesFrankfurt/</a:t>
            </a:r>
            <a:r>
              <a:rPr sz="1800" b="1">
                <a:hlinkClick r:id="rId4"/>
              </a:rPr>
              <a:t>se-cloud-2021-2022</a:t>
            </a:r>
            <a:r>
              <a:rPr sz="1800" b="1" u="none">
                <a:solidFill>
                  <a:srgbClr val="000000"/>
                </a:solidFill>
                <a:uFillTx/>
              </a:rPr>
              <a:t> </a:t>
            </a:r>
          </a:p>
        </p:txBody>
      </p:sp>
      <p:sp>
        <p:nvSpPr>
          <p:cNvPr id="285" name="Title 1"/>
          <p:cNvSpPr txBox="1">
            <a:spLocks noGrp="1"/>
          </p:cNvSpPr>
          <p:nvPr>
            <p:ph type="title"/>
          </p:nvPr>
        </p:nvSpPr>
        <p:spPr>
          <a:xfrm>
            <a:off x="375202" y="156282"/>
            <a:ext cx="7886701" cy="652728"/>
          </a:xfrm>
          <a:prstGeom prst="rect">
            <a:avLst/>
          </a:prstGeom>
        </p:spPr>
        <p:txBody>
          <a:bodyPr/>
          <a:lstStyle>
            <a:lvl1pPr defTabSz="749808">
              <a:defRPr sz="3600"/>
            </a:lvl1pPr>
          </a:lstStyle>
          <a:p>
            <a:r>
              <a:t>Git Classroom</a:t>
            </a:r>
          </a:p>
        </p:txBody>
      </p:sp>
      <p:pic>
        <p:nvPicPr>
          <p:cNvPr id="286" name="Screen Shot 2021-10-20 at 13.13.42.png" descr="Screen Shot 2021-10-20 at 13.13.42.png"/>
          <p:cNvPicPr>
            <a:picLocks noChangeAspect="1"/>
          </p:cNvPicPr>
          <p:nvPr/>
        </p:nvPicPr>
        <p:blipFill>
          <a:blip r:embed="rId5"/>
          <a:stretch>
            <a:fillRect/>
          </a:stretch>
        </p:blipFill>
        <p:spPr>
          <a:xfrm>
            <a:off x="1753566" y="2842180"/>
            <a:ext cx="5129972" cy="33203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Join the Git Class-Room</a:t>
            </a:r>
          </a:p>
        </p:txBody>
      </p:sp>
      <p:sp>
        <p:nvSpPr>
          <p:cNvPr id="289" name="TextBox 4"/>
          <p:cNvSpPr txBox="1"/>
          <p:nvPr/>
        </p:nvSpPr>
        <p:spPr>
          <a:xfrm>
            <a:off x="674370" y="2736949"/>
            <a:ext cx="66598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Join the university team:</a:t>
            </a:r>
          </a:p>
          <a:p>
            <a:pPr>
              <a:defRPr u="sng">
                <a:solidFill>
                  <a:srgbClr val="0000FF"/>
                </a:solidFill>
                <a:uFill>
                  <a:solidFill>
                    <a:srgbClr val="0000FF"/>
                  </a:solidFill>
                </a:uFill>
                <a:latin typeface="+mn-lt"/>
                <a:ea typeface="+mn-ea"/>
                <a:cs typeface="+mn-cs"/>
                <a:sym typeface="Calibri"/>
              </a:defRPr>
            </a:pPr>
            <a:r>
              <a:t>https://</a:t>
            </a:r>
            <a:r>
              <a:rPr>
                <a:hlinkClick r:id="rId2"/>
              </a:rPr>
              <a:t>classroom</a:t>
            </a:r>
            <a:r>
              <a:t>.github.com/g/vA-5dl1I</a:t>
            </a:r>
          </a:p>
        </p:txBody>
      </p:sp>
      <p:sp>
        <p:nvSpPr>
          <p:cNvPr id="290" name="TextBox 6"/>
          <p:cNvSpPr txBox="1"/>
          <p:nvPr/>
        </p:nvSpPr>
        <p:spPr>
          <a:xfrm>
            <a:off x="674370" y="1809431"/>
            <a:ext cx="66598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Signup for GITHUB: </a:t>
            </a:r>
          </a:p>
          <a:p>
            <a:pPr>
              <a:defRPr u="sng">
                <a:solidFill>
                  <a:srgbClr val="0000FF"/>
                </a:solidFill>
                <a:uFill>
                  <a:solidFill>
                    <a:srgbClr val="0000FF"/>
                  </a:solidFill>
                </a:uFill>
                <a:latin typeface="+mn-lt"/>
                <a:ea typeface="+mn-ea"/>
                <a:cs typeface="+mn-cs"/>
                <a:sym typeface="Calibri"/>
              </a:defRPr>
            </a:pPr>
            <a:r>
              <a:rPr>
                <a:hlinkClick r:id="rId3"/>
              </a:rPr>
              <a:t>https://github.com</a:t>
            </a:r>
            <a:r>
              <a:rPr u="none">
                <a:solidFill>
                  <a:srgbClr val="000000"/>
                </a:solidFill>
                <a:uFillTx/>
              </a:rPr>
              <a:t>  </a:t>
            </a:r>
          </a:p>
        </p:txBody>
      </p:sp>
      <p:pic>
        <p:nvPicPr>
          <p:cNvPr id="291" name="Picture 8" descr="Picture 8"/>
          <p:cNvPicPr>
            <a:picLocks noChangeAspect="1"/>
          </p:cNvPicPr>
          <p:nvPr/>
        </p:nvPicPr>
        <p:blipFill>
          <a:blip r:embed="rId4"/>
          <a:stretch>
            <a:fillRect/>
          </a:stretch>
        </p:blipFill>
        <p:spPr>
          <a:xfrm>
            <a:off x="2148444" y="3523488"/>
            <a:ext cx="3981480" cy="2767036"/>
          </a:xfrm>
          <a:prstGeom prst="rect">
            <a:avLst/>
          </a:prstGeom>
          <a:ln w="12700">
            <a:miter lim="400000"/>
          </a:ln>
        </p:spPr>
      </p:pic>
      <p:sp>
        <p:nvSpPr>
          <p:cNvPr id="292" name="Arrow: Right 9"/>
          <p:cNvSpPr/>
          <p:nvPr/>
        </p:nvSpPr>
        <p:spPr>
          <a:xfrm rot="10800000">
            <a:off x="4273296" y="5205984"/>
            <a:ext cx="1072901" cy="292613"/>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ctangle 9"/>
          <p:cNvSpPr/>
          <p:nvPr/>
        </p:nvSpPr>
        <p:spPr>
          <a:xfrm>
            <a:off x="-1" y="0"/>
            <a:ext cx="3490723" cy="6858000"/>
          </a:xfrm>
          <a:prstGeom prst="rect">
            <a:avLst/>
          </a:prstGeom>
          <a:solidFill>
            <a:srgbClr val="3F3F3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grpSp>
        <p:nvGrpSpPr>
          <p:cNvPr id="297" name="Title 1"/>
          <p:cNvGrpSpPr/>
          <p:nvPr/>
        </p:nvGrpSpPr>
        <p:grpSpPr>
          <a:xfrm>
            <a:off x="482598" y="623385"/>
            <a:ext cx="2522989" cy="1607071"/>
            <a:chOff x="-1" y="-1"/>
            <a:chExt cx="2522987" cy="1607070"/>
          </a:xfrm>
        </p:grpSpPr>
        <p:sp>
          <p:nvSpPr>
            <p:cNvPr id="295" name="Rectangle"/>
            <p:cNvSpPr/>
            <p:nvPr/>
          </p:nvSpPr>
          <p:spPr>
            <a:xfrm>
              <a:off x="-2" y="-2"/>
              <a:ext cx="2522989" cy="1607071"/>
            </a:xfrm>
            <a:prstGeom prst="rect">
              <a:avLst/>
            </a:prstGeom>
            <a:noFill/>
            <a:ln w="19050" cap="flat">
              <a:solidFill>
                <a:srgbClr val="FFFFFF"/>
              </a:solidFill>
              <a:prstDash val="solid"/>
              <a:round/>
            </a:ln>
            <a:effectLst/>
          </p:spPr>
          <p:txBody>
            <a:bodyPr wrap="square" lIns="45718" tIns="45718" rIns="45718" bIns="45718" numCol="1" anchor="ctr">
              <a:noAutofit/>
            </a:bodyPr>
            <a:lstStyle/>
            <a:p>
              <a:pPr algn="ctr">
                <a:lnSpc>
                  <a:spcPct val="90000"/>
                </a:lnSpc>
                <a:spcBef>
                  <a:spcPts val="600"/>
                </a:spcBef>
                <a:defRPr sz="4400">
                  <a:solidFill>
                    <a:srgbClr val="FFFFFF"/>
                  </a:solidFill>
                  <a:latin typeface="Calibri Light"/>
                  <a:ea typeface="Calibri Light"/>
                  <a:cs typeface="Calibri Light"/>
                  <a:sym typeface="Calibri Light"/>
                </a:defRPr>
              </a:pPr>
              <a:endParaRPr/>
            </a:p>
          </p:txBody>
        </p:sp>
        <p:sp>
          <p:nvSpPr>
            <p:cNvPr id="296" name="Your tasks for first sprint"/>
            <p:cNvSpPr txBox="1"/>
            <p:nvPr/>
          </p:nvSpPr>
          <p:spPr>
            <a:xfrm>
              <a:off x="55244" y="9524"/>
              <a:ext cx="2412498" cy="15880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rmAutofit/>
            </a:bodyPr>
            <a:lstStyle>
              <a:lvl1pPr algn="ctr">
                <a:lnSpc>
                  <a:spcPct val="90000"/>
                </a:lnSpc>
                <a:spcBef>
                  <a:spcPts val="600"/>
                </a:spcBef>
                <a:defRPr sz="2400">
                  <a:solidFill>
                    <a:srgbClr val="FFFFFF"/>
                  </a:solidFill>
                  <a:latin typeface="Calibri Light"/>
                  <a:ea typeface="Calibri Light"/>
                  <a:cs typeface="Calibri Light"/>
                  <a:sym typeface="Calibri Light"/>
                </a:defRPr>
              </a:lvl1pPr>
            </a:lstStyle>
            <a:p>
              <a:r>
                <a:t>Your tasks for first sprint</a:t>
              </a:r>
            </a:p>
          </p:txBody>
        </p:sp>
      </p:grpSp>
      <p:sp>
        <p:nvSpPr>
          <p:cNvPr id="298" name="Rectangle 1"/>
          <p:cNvSpPr txBox="1"/>
          <p:nvPr/>
        </p:nvSpPr>
        <p:spPr>
          <a:xfrm>
            <a:off x="247469" y="2670700"/>
            <a:ext cx="2796178" cy="3415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 starts NOW. </a:t>
            </a:r>
          </a:p>
          <a:p>
            <a:pPr marL="45720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Sprints ends in two weeks.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1. Install VS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2. Create your branch on git.</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3. Try to play with GIT (use VS or CLI)</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Create some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Commit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Change files</a:t>
            </a:r>
          </a:p>
          <a:p>
            <a:pPr marL="2857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See the URL for all required details</a:t>
            </a:r>
          </a:p>
        </p:txBody>
      </p:sp>
      <p:pic>
        <p:nvPicPr>
          <p:cNvPr id="299" name="Picture 4" descr="Picture 4"/>
          <p:cNvPicPr>
            <a:picLocks noChangeAspect="1"/>
          </p:cNvPicPr>
          <p:nvPr/>
        </p:nvPicPr>
        <p:blipFill>
          <a:blip r:embed="rId2"/>
          <a:stretch>
            <a:fillRect/>
          </a:stretch>
        </p:blipFill>
        <p:spPr>
          <a:xfrm>
            <a:off x="3973321" y="2545732"/>
            <a:ext cx="4688079" cy="1605668"/>
          </a:xfrm>
          <a:prstGeom prst="rect">
            <a:avLst/>
          </a:prstGeom>
          <a:ln w="12700">
            <a:miter lim="400000"/>
          </a:ln>
        </p:spPr>
      </p:pic>
      <p:sp>
        <p:nvSpPr>
          <p:cNvPr id="300" name="TextBox 8"/>
          <p:cNvSpPr txBox="1"/>
          <p:nvPr/>
        </p:nvSpPr>
        <p:spPr>
          <a:xfrm>
            <a:off x="3536441" y="5509504"/>
            <a:ext cx="6658579"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mn-lt"/>
                <a:ea typeface="+mn-ea"/>
                <a:cs typeface="+mn-cs"/>
                <a:sym typeface="Calibri"/>
              </a:defRPr>
            </a:pPr>
            <a:r>
              <a:rPr u="sng">
                <a:solidFill>
                  <a:srgbClr val="0000FF"/>
                </a:solidFill>
                <a:uFill>
                  <a:solidFill>
                    <a:srgbClr val="0000FF"/>
                  </a:solidFill>
                </a:uFill>
                <a:hlinkClick r:id="rId3"/>
              </a:rPr>
              <a:t>se-cloud-2021-2022/SoEnExercises.md at master · UniversityOfAppliedSciencesFrankfurt/se-cloud-2021-2022 (github.com)</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Survey</a:t>
            </a:r>
          </a:p>
        </p:txBody>
      </p:sp>
      <p:sp>
        <p:nvSpPr>
          <p:cNvPr id="303" name="TextBox 4"/>
          <p:cNvSpPr txBox="1"/>
          <p:nvPr/>
        </p:nvSpPr>
        <p:spPr>
          <a:xfrm>
            <a:off x="105318" y="6063231"/>
            <a:ext cx="10436408" cy="225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100" u="sng">
                <a:solidFill>
                  <a:srgbClr val="0000FF"/>
                </a:solidFill>
                <a:uFill>
                  <a:solidFill>
                    <a:srgbClr val="0000FF"/>
                  </a:solidFill>
                </a:uFill>
                <a:latin typeface="+mn-lt"/>
                <a:ea typeface="+mn-ea"/>
                <a:cs typeface="+mn-cs"/>
                <a:sym typeface="Calibri"/>
                <a:hlinkClick r:id="rId2"/>
              </a:defRPr>
            </a:lvl1pPr>
          </a:lstStyle>
          <a:p>
            <a:r>
              <a:rPr>
                <a:hlinkClick r:id="rId2"/>
              </a:rPr>
              <a:t>https://forms.office.com/r/LWguEBQ6ft</a:t>
            </a:r>
          </a:p>
        </p:txBody>
      </p:sp>
      <p:pic>
        <p:nvPicPr>
          <p:cNvPr id="304" name="Picture 2" descr="Picture 2"/>
          <p:cNvPicPr>
            <a:picLocks noChangeAspect="1"/>
          </p:cNvPicPr>
          <p:nvPr/>
        </p:nvPicPr>
        <p:blipFill>
          <a:blip r:embed="rId3"/>
          <a:stretch>
            <a:fillRect/>
          </a:stretch>
        </p:blipFill>
        <p:spPr>
          <a:xfrm>
            <a:off x="3285945" y="2142944"/>
            <a:ext cx="2572110" cy="25721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reeform: Shape 9"/>
          <p:cNvSpPr/>
          <p:nvPr/>
        </p:nvSpPr>
        <p:spPr>
          <a:xfrm>
            <a:off x="363069" y="470922"/>
            <a:ext cx="3285761" cy="5892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mn-lt"/>
                <a:ea typeface="+mn-ea"/>
                <a:cs typeface="+mn-cs"/>
                <a:sym typeface="Calibri"/>
              </a:defRPr>
            </a:pPr>
            <a:endParaRPr/>
          </a:p>
        </p:txBody>
      </p:sp>
      <p:sp>
        <p:nvSpPr>
          <p:cNvPr id="307" name="Title 1"/>
          <p:cNvSpPr txBox="1">
            <a:spLocks noGrp="1"/>
          </p:cNvSpPr>
          <p:nvPr>
            <p:ph type="title"/>
          </p:nvPr>
        </p:nvSpPr>
        <p:spPr>
          <a:xfrm>
            <a:off x="647271" y="1011999"/>
            <a:ext cx="2562120" cy="4795416"/>
          </a:xfrm>
          <a:prstGeom prst="rect">
            <a:avLst/>
          </a:prstGeom>
        </p:spPr>
        <p:txBody>
          <a:bodyPr anchor="ctr"/>
          <a:lstStyle>
            <a:lvl1pPr>
              <a:defRPr>
                <a:solidFill>
                  <a:srgbClr val="FFFFFF"/>
                </a:solidFill>
                <a:latin typeface="Calibri Light"/>
                <a:ea typeface="Calibri Light"/>
                <a:cs typeface="Calibri Light"/>
                <a:sym typeface="Calibri Light"/>
              </a:defRPr>
            </a:lvl1pPr>
          </a:lstStyle>
          <a:p>
            <a:r>
              <a:t>Let’s start</a:t>
            </a:r>
          </a:p>
        </p:txBody>
      </p:sp>
      <p:grpSp>
        <p:nvGrpSpPr>
          <p:cNvPr id="326" name="Content Placeholder 2"/>
          <p:cNvGrpSpPr/>
          <p:nvPr/>
        </p:nvGrpSpPr>
        <p:grpSpPr>
          <a:xfrm>
            <a:off x="3895720" y="472822"/>
            <a:ext cx="4885213" cy="5881629"/>
            <a:chOff x="0" y="0"/>
            <a:chExt cx="4885211" cy="5881628"/>
          </a:xfrm>
        </p:grpSpPr>
        <p:sp>
          <p:nvSpPr>
            <p:cNvPr id="308" name="Rounded Rectangle"/>
            <p:cNvSpPr/>
            <p:nvPr/>
          </p:nvSpPr>
          <p:spPr>
            <a:xfrm>
              <a:off x="-1" y="-1"/>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09" name="Square"/>
            <p:cNvSpPr/>
            <p:nvPr/>
          </p:nvSpPr>
          <p:spPr>
            <a:xfrm>
              <a:off x="245404" y="182532"/>
              <a:ext cx="446196" cy="446196"/>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0" name="Enter your name in attendee list"/>
            <p:cNvSpPr txBox="1"/>
            <p:nvPr/>
          </p:nvSpPr>
          <p:spPr>
            <a:xfrm>
              <a:off x="937002" y="200348"/>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Enter your name in attendee list</a:t>
              </a:r>
            </a:p>
          </p:txBody>
        </p:sp>
        <p:sp>
          <p:nvSpPr>
            <p:cNvPr id="311" name="Rounded Rectangle"/>
            <p:cNvSpPr/>
            <p:nvPr/>
          </p:nvSpPr>
          <p:spPr>
            <a:xfrm>
              <a:off x="-1" y="1014073"/>
              <a:ext cx="4885212" cy="811262"/>
            </a:xfrm>
            <a:prstGeom prst="roundRect">
              <a:avLst>
                <a:gd name="adj" fmla="val 10000"/>
              </a:avLst>
            </a:prstGeom>
            <a:solidFill>
              <a:schemeClr val="accent3"/>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2" name="Square"/>
            <p:cNvSpPr/>
            <p:nvPr/>
          </p:nvSpPr>
          <p:spPr>
            <a:xfrm>
              <a:off x="245404" y="1196606"/>
              <a:ext cx="446196" cy="446195"/>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3" name="Register on Linked-In"/>
            <p:cNvSpPr txBox="1"/>
            <p:nvPr/>
          </p:nvSpPr>
          <p:spPr>
            <a:xfrm>
              <a:off x="937002" y="1214421"/>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Linked-In</a:t>
              </a:r>
            </a:p>
          </p:txBody>
        </p:sp>
        <p:sp>
          <p:nvSpPr>
            <p:cNvPr id="314" name="Rounded Rectangle"/>
            <p:cNvSpPr/>
            <p:nvPr/>
          </p:nvSpPr>
          <p:spPr>
            <a:xfrm>
              <a:off x="-1" y="2028145"/>
              <a:ext cx="4885212" cy="811264"/>
            </a:xfrm>
            <a:prstGeom prst="roundRect">
              <a:avLst>
                <a:gd name="adj" fmla="val 10000"/>
              </a:avLst>
            </a:prstGeom>
            <a:solidFill>
              <a:schemeClr val="accent4"/>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5" name="Square"/>
            <p:cNvSpPr/>
            <p:nvPr/>
          </p:nvSpPr>
          <p:spPr>
            <a:xfrm>
              <a:off x="245404" y="2210679"/>
              <a:ext cx="446196" cy="446195"/>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6" name="Connect to us"/>
            <p:cNvSpPr txBox="1"/>
            <p:nvPr/>
          </p:nvSpPr>
          <p:spPr>
            <a:xfrm>
              <a:off x="937002" y="2228494"/>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Connect to us</a:t>
              </a:r>
            </a:p>
          </p:txBody>
        </p:sp>
        <p:sp>
          <p:nvSpPr>
            <p:cNvPr id="317" name="Rounded Rectangle"/>
            <p:cNvSpPr/>
            <p:nvPr/>
          </p:nvSpPr>
          <p:spPr>
            <a:xfrm>
              <a:off x="-1" y="3042220"/>
              <a:ext cx="4885212" cy="811262"/>
            </a:xfrm>
            <a:prstGeom prst="roundRect">
              <a:avLst>
                <a:gd name="adj" fmla="val 10000"/>
              </a:avLst>
            </a:prstGeom>
            <a:solidFill>
              <a:schemeClr val="accent5"/>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8" name="Square"/>
            <p:cNvSpPr/>
            <p:nvPr/>
          </p:nvSpPr>
          <p:spPr>
            <a:xfrm>
              <a:off x="245404" y="3224753"/>
              <a:ext cx="446196" cy="446195"/>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9" name="Register on GitHub"/>
            <p:cNvSpPr txBox="1"/>
            <p:nvPr/>
          </p:nvSpPr>
          <p:spPr>
            <a:xfrm>
              <a:off x="937002" y="3242568"/>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GitHub</a:t>
              </a:r>
            </a:p>
          </p:txBody>
        </p:sp>
        <p:sp>
          <p:nvSpPr>
            <p:cNvPr id="320" name="Rounded Rectangle"/>
            <p:cNvSpPr/>
            <p:nvPr/>
          </p:nvSpPr>
          <p:spPr>
            <a:xfrm>
              <a:off x="-1" y="4056291"/>
              <a:ext cx="4885212" cy="811262"/>
            </a:xfrm>
            <a:prstGeom prst="roundRect">
              <a:avLst>
                <a:gd name="adj" fmla="val 10000"/>
              </a:avLst>
            </a:prstGeom>
            <a:solidFill>
              <a:schemeClr val="accent6"/>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1" name="Square"/>
            <p:cNvSpPr/>
            <p:nvPr/>
          </p:nvSpPr>
          <p:spPr>
            <a:xfrm>
              <a:off x="245404" y="4238824"/>
              <a:ext cx="446196" cy="446195"/>
            </a:xfrm>
            <a:prstGeom prst="rect">
              <a:avLst/>
            </a:prstGeom>
            <a:blipFill rotWithShape="1">
              <a:blip r:embed="rId6"/>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2" name="Install Visual Studio on your own laptop"/>
            <p:cNvSpPr txBox="1"/>
            <p:nvPr/>
          </p:nvSpPr>
          <p:spPr>
            <a:xfrm>
              <a:off x="937002" y="4122532"/>
              <a:ext cx="3948207" cy="678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Install Visual Studio on your own laptop</a:t>
              </a:r>
            </a:p>
          </p:txBody>
        </p:sp>
        <p:sp>
          <p:nvSpPr>
            <p:cNvPr id="323" name="Rounded Rectangle"/>
            <p:cNvSpPr/>
            <p:nvPr/>
          </p:nvSpPr>
          <p:spPr>
            <a:xfrm>
              <a:off x="-1" y="5070364"/>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4" name="Square"/>
            <p:cNvSpPr/>
            <p:nvPr/>
          </p:nvSpPr>
          <p:spPr>
            <a:xfrm>
              <a:off x="245404" y="5252897"/>
              <a:ext cx="446196" cy="446195"/>
            </a:xfrm>
            <a:prstGeom prst="rect">
              <a:avLst/>
            </a:prstGeom>
            <a:blipFill rotWithShape="1">
              <a:blip r:embed="rId7"/>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5" name="OR update Visual Studio on Workstation in front of you."/>
            <p:cNvSpPr txBox="1"/>
            <p:nvPr/>
          </p:nvSpPr>
          <p:spPr>
            <a:xfrm>
              <a:off x="937002" y="5136604"/>
              <a:ext cx="3948207" cy="678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OR update Visual Studio on Workstation in front of you.</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1"/>
          <p:cNvSpPr txBox="1"/>
          <p:nvPr/>
        </p:nvSpPr>
        <p:spPr>
          <a:xfrm>
            <a:off x="1192211" y="2782666"/>
            <a:ext cx="6321998"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2"/>
              </a:defRPr>
            </a:lvl1pPr>
          </a:lstStyle>
          <a:p>
            <a:r>
              <a:rPr>
                <a:hlinkClick r:id="rId2"/>
              </a:rPr>
              <a:t>https://www.microsoft.com/net/tutorials/csharp/getting-started</a:t>
            </a:r>
          </a:p>
        </p:txBody>
      </p:sp>
      <p:sp>
        <p:nvSpPr>
          <p:cNvPr id="329"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Learning C#</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Box 2"/>
          <p:cNvSpPr txBox="1"/>
          <p:nvPr/>
        </p:nvSpPr>
        <p:spPr>
          <a:xfrm>
            <a:off x="1670413" y="3244332"/>
            <a:ext cx="6658789"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https://www.microsoft.com/en-us/education/default.aspx</a:t>
            </a:r>
            <a:r>
              <a:rPr u="none">
                <a:solidFill>
                  <a:srgbClr val="000000"/>
                </a:solidFill>
                <a:uFillTx/>
              </a:rPr>
              <a:t> </a:t>
            </a:r>
          </a:p>
        </p:txBody>
      </p:sp>
      <p:sp>
        <p:nvSpPr>
          <p:cNvPr id="332"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Download Microsoft Software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Rectangle 6"/>
          <p:cNvGrpSpPr/>
          <p:nvPr/>
        </p:nvGrpSpPr>
        <p:grpSpPr>
          <a:xfrm>
            <a:off x="742217" y="900954"/>
            <a:ext cx="7933951" cy="1800212"/>
            <a:chOff x="0" y="-1"/>
            <a:chExt cx="7933949" cy="1800210"/>
          </a:xfrm>
        </p:grpSpPr>
        <p:sp>
          <p:nvSpPr>
            <p:cNvPr id="154" name="Rectangle"/>
            <p:cNvSpPr/>
            <p:nvPr/>
          </p:nvSpPr>
          <p:spPr>
            <a:xfrm>
              <a:off x="-1" y="-2"/>
              <a:ext cx="7933951" cy="180021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4000">
                  <a:solidFill>
                    <a:srgbClr val="FFFFFF"/>
                  </a:solidFill>
                  <a:latin typeface="+mn-lt"/>
                  <a:ea typeface="+mn-ea"/>
                  <a:cs typeface="+mn-cs"/>
                  <a:sym typeface="Calibri"/>
                </a:defRPr>
              </a:pPr>
              <a:endParaRPr/>
            </a:p>
          </p:txBody>
        </p:sp>
        <p:sp>
          <p:nvSpPr>
            <p:cNvPr id="155" name="Who is me?"/>
            <p:cNvSpPr txBox="1"/>
            <p:nvPr/>
          </p:nvSpPr>
          <p:spPr>
            <a:xfrm>
              <a:off x="45719" y="599290"/>
              <a:ext cx="7842510" cy="6016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4000">
                  <a:solidFill>
                    <a:srgbClr val="FFFFFF"/>
                  </a:solidFill>
                  <a:latin typeface="+mn-lt"/>
                  <a:ea typeface="+mn-ea"/>
                  <a:cs typeface="+mn-cs"/>
                  <a:sym typeface="Calibri"/>
                </a:defRPr>
              </a:lvl1pPr>
            </a:lstStyle>
            <a:p>
              <a:r>
                <a:t>Who is me?</a:t>
              </a:r>
            </a:p>
          </p:txBody>
        </p:sp>
      </p:grpSp>
      <p:grpSp>
        <p:nvGrpSpPr>
          <p:cNvPr id="159" name="Rectangle 7"/>
          <p:cNvGrpSpPr/>
          <p:nvPr/>
        </p:nvGrpSpPr>
        <p:grpSpPr>
          <a:xfrm>
            <a:off x="742216" y="2924937"/>
            <a:ext cx="4333843" cy="2124246"/>
            <a:chOff x="0" y="0"/>
            <a:chExt cx="4333842" cy="2124244"/>
          </a:xfrm>
        </p:grpSpPr>
        <p:sp>
          <p:nvSpPr>
            <p:cNvPr id="157" name="Rectangle"/>
            <p:cNvSpPr/>
            <p:nvPr/>
          </p:nvSpPr>
          <p:spPr>
            <a:xfrm>
              <a:off x="-1" y="-1"/>
              <a:ext cx="4333843" cy="2124245"/>
            </a:xfrm>
            <a:prstGeom prst="rect">
              <a:avLst/>
            </a:prstGeom>
            <a:solidFill>
              <a:srgbClr val="00B0F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58" name="Damir Dobric"/>
            <p:cNvSpPr txBox="1"/>
            <p:nvPr/>
          </p:nvSpPr>
          <p:spPr>
            <a:xfrm>
              <a:off x="45719" y="95647"/>
              <a:ext cx="4242403" cy="1932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2400">
                  <a:solidFill>
                    <a:srgbClr val="FFFFFF"/>
                  </a:solidFill>
                  <a:latin typeface="Segoe UI"/>
                  <a:ea typeface="Segoe UI"/>
                  <a:cs typeface="Segoe UI"/>
                  <a:sym typeface="Segoe UI"/>
                </a:defRPr>
              </a:pPr>
              <a:r>
                <a:t>             Damir Dobric</a:t>
              </a:r>
              <a:br/>
              <a:br/>
              <a:br/>
              <a:br/>
              <a:endParaRPr/>
            </a:p>
          </p:txBody>
        </p:sp>
      </p:grpSp>
      <p:grpSp>
        <p:nvGrpSpPr>
          <p:cNvPr id="162" name="Rectangle 8"/>
          <p:cNvGrpSpPr/>
          <p:nvPr/>
        </p:nvGrpSpPr>
        <p:grpSpPr>
          <a:xfrm>
            <a:off x="5220067" y="4113070"/>
            <a:ext cx="3384385" cy="936113"/>
            <a:chOff x="-1" y="0"/>
            <a:chExt cx="3384384" cy="936112"/>
          </a:xfrm>
        </p:grpSpPr>
        <p:sp>
          <p:nvSpPr>
            <p:cNvPr id="160" name="Rectangle"/>
            <p:cNvSpPr/>
            <p:nvPr/>
          </p:nvSpPr>
          <p:spPr>
            <a:xfrm>
              <a:off x="-2" y="-1"/>
              <a:ext cx="3384385" cy="936113"/>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1" name="damir.dobric@daenet.de"/>
            <p:cNvSpPr txBox="1"/>
            <p:nvPr/>
          </p:nvSpPr>
          <p:spPr>
            <a:xfrm>
              <a:off x="45720" y="314383"/>
              <a:ext cx="3292944" cy="3073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1400">
                  <a:solidFill>
                    <a:srgbClr val="FFFFFF"/>
                  </a:solidFill>
                  <a:latin typeface="Segoe UI"/>
                  <a:ea typeface="Segoe UI"/>
                  <a:cs typeface="Segoe UI"/>
                  <a:sym typeface="Segoe UI"/>
                </a:defRPr>
              </a:lvl1pPr>
            </a:lstStyle>
            <a:p>
              <a:r>
                <a:t>damir.dobric@daenet.de</a:t>
              </a:r>
            </a:p>
          </p:txBody>
        </p:sp>
      </p:grpSp>
      <p:grpSp>
        <p:nvGrpSpPr>
          <p:cNvPr id="165" name="Rectangle 9"/>
          <p:cNvGrpSpPr/>
          <p:nvPr/>
        </p:nvGrpSpPr>
        <p:grpSpPr>
          <a:xfrm>
            <a:off x="5220067" y="2870528"/>
            <a:ext cx="3384385" cy="1170937"/>
            <a:chOff x="-1" y="-1"/>
            <a:chExt cx="3384384" cy="1170935"/>
          </a:xfrm>
        </p:grpSpPr>
        <p:sp>
          <p:nvSpPr>
            <p:cNvPr id="163" name="Rectangle"/>
            <p:cNvSpPr/>
            <p:nvPr/>
          </p:nvSpPr>
          <p:spPr>
            <a:xfrm>
              <a:off x="-2" y="54411"/>
              <a:ext cx="3384385" cy="1062126"/>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4" name="CEO and Lead Software Architect at Daenet GmbH…"/>
            <p:cNvSpPr txBox="1"/>
            <p:nvPr/>
          </p:nvSpPr>
          <p:spPr>
            <a:xfrm>
              <a:off x="45719" y="-2"/>
              <a:ext cx="3292944" cy="117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1400">
                  <a:solidFill>
                    <a:srgbClr val="FFFFFF"/>
                  </a:solidFill>
                  <a:latin typeface="Segoe UI"/>
                  <a:ea typeface="Segoe UI"/>
                  <a:cs typeface="Segoe UI"/>
                  <a:sym typeface="Segoe UI"/>
                </a:defRPr>
              </a:pPr>
              <a:r>
                <a:t>CEO and Lead Software Architect at Daenet GmbH</a:t>
              </a:r>
            </a:p>
            <a:p>
              <a:pPr>
                <a:defRPr sz="1400">
                  <a:solidFill>
                    <a:srgbClr val="FFFFFF"/>
                  </a:solidFill>
                  <a:latin typeface="Segoe UI"/>
                  <a:ea typeface="Segoe UI"/>
                  <a:cs typeface="Segoe UI"/>
                  <a:sym typeface="Segoe UI"/>
                </a:defRPr>
              </a:pPr>
              <a:r>
                <a:t>Microsoft Most Valuable Professional</a:t>
              </a:r>
              <a:br/>
              <a:r>
                <a:t>Microsoft Regional Director</a:t>
              </a:r>
            </a:p>
          </p:txBody>
        </p:sp>
      </p:grpSp>
      <p:pic>
        <p:nvPicPr>
          <p:cNvPr id="166" name="Picture 14" descr="Picture 14"/>
          <p:cNvPicPr>
            <a:picLocks noChangeAspect="1"/>
          </p:cNvPicPr>
          <p:nvPr/>
        </p:nvPicPr>
        <p:blipFill>
          <a:blip r:embed="rId2"/>
          <a:stretch>
            <a:fillRect/>
          </a:stretch>
        </p:blipFill>
        <p:spPr>
          <a:xfrm>
            <a:off x="2042410" y="3987062"/>
            <a:ext cx="1558073" cy="851897"/>
          </a:xfrm>
          <a:prstGeom prst="rect">
            <a:avLst/>
          </a:prstGeom>
          <a:ln w="12700">
            <a:miter lim="400000"/>
          </a:ln>
        </p:spPr>
      </p:pic>
      <p:sp>
        <p:nvSpPr>
          <p:cNvPr id="167" name="Rectangle 1"/>
          <p:cNvSpPr txBox="1"/>
          <p:nvPr/>
        </p:nvSpPr>
        <p:spPr>
          <a:xfrm>
            <a:off x="3646196" y="5663653"/>
            <a:ext cx="2406433"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https://damirdobric.me</a:t>
            </a:r>
            <a:r>
              <a:rPr u="none">
                <a:solidFill>
                  <a:srgbClr val="000000"/>
                </a:solidFill>
                <a:uFillTx/>
              </a:rPr>
              <a:t>  </a:t>
            </a:r>
          </a:p>
        </p:txBody>
      </p:sp>
      <p:pic>
        <p:nvPicPr>
          <p:cNvPr id="168" name="Picture 2" descr="Picture 2"/>
          <p:cNvPicPr>
            <a:picLocks noChangeAspect="1"/>
          </p:cNvPicPr>
          <p:nvPr/>
        </p:nvPicPr>
        <p:blipFill>
          <a:blip r:embed="rId4"/>
          <a:stretch>
            <a:fillRect/>
          </a:stretch>
        </p:blipFill>
        <p:spPr>
          <a:xfrm>
            <a:off x="8250663" y="5957037"/>
            <a:ext cx="707575" cy="481257"/>
          </a:xfrm>
          <a:prstGeom prst="rect">
            <a:avLst/>
          </a:prstGeom>
          <a:ln w="12700">
            <a:miter lim="400000"/>
          </a:ln>
        </p:spPr>
      </p:pic>
      <p:pic>
        <p:nvPicPr>
          <p:cNvPr id="169" name="Picture 4" descr="Picture 4"/>
          <p:cNvPicPr>
            <a:picLocks noChangeAspect="1"/>
          </p:cNvPicPr>
          <p:nvPr/>
        </p:nvPicPr>
        <p:blipFill>
          <a:blip r:embed="rId5"/>
          <a:stretch>
            <a:fillRect/>
          </a:stretch>
        </p:blipFill>
        <p:spPr>
          <a:xfrm>
            <a:off x="687855" y="5151630"/>
            <a:ext cx="1426402" cy="1234897"/>
          </a:xfrm>
          <a:prstGeom prst="rect">
            <a:avLst/>
          </a:prstGeom>
          <a:ln w="12700">
            <a:miter lim="400000"/>
          </a:ln>
        </p:spPr>
      </p:pic>
      <p:sp>
        <p:nvSpPr>
          <p:cNvPr id="170" name="TextBox 11"/>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afterEffect">
                                  <p:stCondLst>
                                    <p:cond delay="0"/>
                                  </p:stCondLst>
                                  <p:childTnLst>
                                    <p:animMotion origin="layout" path="M 0.000000 0.000000 L -1.302950 0.000915" pathEditMode="relative">
                                      <p:cBhvr>
                                        <p:cTn id="11" dur="20000" fill="hold"/>
                                        <p:tgtEl>
                                          <p:spTgt spid="1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685800" y="535338"/>
            <a:ext cx="7772400" cy="1470031"/>
          </a:xfrm>
          <a:prstGeom prst="rect">
            <a:avLst/>
          </a:prstGeom>
        </p:spPr>
        <p:txBody>
          <a:bodyPr/>
          <a:lstStyle/>
          <a:p>
            <a:r>
              <a:t>My lovely and cool assistants</a:t>
            </a:r>
          </a:p>
        </p:txBody>
      </p:sp>
      <p:sp>
        <p:nvSpPr>
          <p:cNvPr id="173" name="TextBox 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pic>
        <p:nvPicPr>
          <p:cNvPr id="175" name="Screen Shot 2021-10-20 at 13.26.43.png" descr="Screen Shot 2021-10-20 at 13.26.43.png"/>
          <p:cNvPicPr>
            <a:picLocks noChangeAspect="1"/>
          </p:cNvPicPr>
          <p:nvPr/>
        </p:nvPicPr>
        <p:blipFill>
          <a:blip r:embed="rId2"/>
          <a:stretch>
            <a:fillRect/>
          </a:stretch>
        </p:blipFill>
        <p:spPr>
          <a:xfrm>
            <a:off x="5184995" y="2600466"/>
            <a:ext cx="2938864" cy="1990845"/>
          </a:xfrm>
          <a:prstGeom prst="rect">
            <a:avLst/>
          </a:prstGeom>
          <a:ln w="12700">
            <a:miter lim="400000"/>
          </a:ln>
        </p:spPr>
      </p:pic>
      <p:sp>
        <p:nvSpPr>
          <p:cNvPr id="2" name="TextBox 1">
            <a:extLst>
              <a:ext uri="{FF2B5EF4-FFF2-40B4-BE49-F238E27FC236}">
                <a16:creationId xmlns:a16="http://schemas.microsoft.com/office/drawing/2014/main" id="{2A695BF6-857F-A408-FAD8-BCEC0190C543}"/>
              </a:ext>
            </a:extLst>
          </p:cNvPr>
          <p:cNvSpPr txBox="1"/>
          <p:nvPr/>
        </p:nvSpPr>
        <p:spPr>
          <a:xfrm>
            <a:off x="2468880" y="3044281"/>
            <a:ext cx="1234440" cy="76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DE" sz="4400" b="0" i="0" u="none" strike="noStrike" cap="none" spc="0" normalizeH="0" baseline="0" dirty="0">
                <a:ln>
                  <a:noFill/>
                </a:ln>
                <a:solidFill>
                  <a:srgbClr val="000000"/>
                </a:solidFill>
                <a:effectLst/>
                <a:uFillTx/>
                <a:latin typeface="+mj-lt"/>
                <a:ea typeface="+mj-ea"/>
                <a:cs typeface="+mj-cs"/>
                <a:sym typeface="Helvetica"/>
              </a:rPr>
              <a:t>?</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7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2916931" y="1078679"/>
            <a:ext cx="8363940" cy="590936"/>
          </a:xfrm>
          <a:prstGeom prst="rect">
            <a:avLst/>
          </a:prstGeom>
        </p:spPr>
        <p:txBody>
          <a:bodyPr/>
          <a:lstStyle>
            <a:lvl1pPr>
              <a:defRPr sz="3200"/>
            </a:lvl1pPr>
          </a:lstStyle>
          <a:p>
            <a:r>
              <a:t>What will we do?</a:t>
            </a:r>
          </a:p>
        </p:txBody>
      </p:sp>
      <p:grpSp>
        <p:nvGrpSpPr>
          <p:cNvPr id="180" name="Rectangle 3"/>
          <p:cNvGrpSpPr/>
          <p:nvPr/>
        </p:nvGrpSpPr>
        <p:grpSpPr>
          <a:xfrm>
            <a:off x="2916927" y="2434844"/>
            <a:ext cx="1584186" cy="1080132"/>
            <a:chOff x="-1" y="0"/>
            <a:chExt cx="1584184" cy="1080130"/>
          </a:xfrm>
        </p:grpSpPr>
        <p:sp>
          <p:nvSpPr>
            <p:cNvPr id="178" name="Rectangle"/>
            <p:cNvSpPr/>
            <p:nvPr/>
          </p:nvSpPr>
          <p:spPr>
            <a:xfrm>
              <a:off x="-2" y="-1"/>
              <a:ext cx="1584186" cy="108013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79" name=".NET Core 5.0"/>
            <p:cNvSpPr txBox="1"/>
            <p:nvPr/>
          </p:nvSpPr>
          <p:spPr>
            <a:xfrm>
              <a:off x="45720" y="214943"/>
              <a:ext cx="1492747" cy="65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a:solidFill>
                    <a:srgbClr val="FFFFFF"/>
                  </a:solidFill>
                  <a:latin typeface="Segoe UI"/>
                  <a:ea typeface="Segoe UI"/>
                  <a:cs typeface="Segoe UI"/>
                  <a:sym typeface="Segoe UI"/>
                </a:defRPr>
              </a:pPr>
              <a:r>
                <a:rPr dirty="0"/>
                <a:t>.NET </a:t>
              </a:r>
              <a:r>
                <a:rPr strike="sngStrike" dirty="0"/>
                <a:t>Core</a:t>
              </a:r>
              <a:br>
                <a:rPr dirty="0"/>
              </a:br>
              <a:r>
                <a:rPr dirty="0"/>
                <a:t>6.0</a:t>
              </a:r>
            </a:p>
          </p:txBody>
        </p:sp>
      </p:grpSp>
      <p:grpSp>
        <p:nvGrpSpPr>
          <p:cNvPr id="183" name="Rectangle 4"/>
          <p:cNvGrpSpPr/>
          <p:nvPr/>
        </p:nvGrpSpPr>
        <p:grpSpPr>
          <a:xfrm>
            <a:off x="2916927" y="3602191"/>
            <a:ext cx="1584186" cy="1080131"/>
            <a:chOff x="-1" y="0"/>
            <a:chExt cx="1584184" cy="1080130"/>
          </a:xfrm>
        </p:grpSpPr>
        <p:sp>
          <p:nvSpPr>
            <p:cNvPr id="181" name="Rectangle"/>
            <p:cNvSpPr/>
            <p:nvPr/>
          </p:nvSpPr>
          <p:spPr>
            <a:xfrm>
              <a:off x="-2" y="-1"/>
              <a:ext cx="1584186" cy="10801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82" name="C#"/>
            <p:cNvSpPr txBox="1"/>
            <p:nvPr/>
          </p:nvSpPr>
          <p:spPr>
            <a:xfrm>
              <a:off x="45720" y="354642"/>
              <a:ext cx="1492747" cy="370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C#</a:t>
              </a:r>
            </a:p>
          </p:txBody>
        </p:sp>
      </p:grpSp>
      <p:grpSp>
        <p:nvGrpSpPr>
          <p:cNvPr id="186" name="Rectangle 8"/>
          <p:cNvGrpSpPr/>
          <p:nvPr/>
        </p:nvGrpSpPr>
        <p:grpSpPr>
          <a:xfrm>
            <a:off x="4571993" y="2434844"/>
            <a:ext cx="1584186" cy="1080132"/>
            <a:chOff x="0" y="0"/>
            <a:chExt cx="1584184" cy="1080130"/>
          </a:xfrm>
        </p:grpSpPr>
        <p:sp>
          <p:nvSpPr>
            <p:cNvPr id="184" name="Rectangle"/>
            <p:cNvSpPr/>
            <p:nvPr/>
          </p:nvSpPr>
          <p:spPr>
            <a:xfrm>
              <a:off x="-1" y="-1"/>
              <a:ext cx="1584185" cy="1080132"/>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5" name="GitHub"/>
            <p:cNvSpPr txBox="1"/>
            <p:nvPr/>
          </p:nvSpPr>
          <p:spPr>
            <a:xfrm>
              <a:off x="45722" y="354643"/>
              <a:ext cx="1492744" cy="370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GitHub</a:t>
              </a:r>
            </a:p>
          </p:txBody>
        </p:sp>
      </p:grpSp>
      <p:grpSp>
        <p:nvGrpSpPr>
          <p:cNvPr id="189" name="Rectangle 9"/>
          <p:cNvGrpSpPr/>
          <p:nvPr/>
        </p:nvGrpSpPr>
        <p:grpSpPr>
          <a:xfrm>
            <a:off x="4571993" y="3602191"/>
            <a:ext cx="1584186" cy="1080131"/>
            <a:chOff x="0" y="0"/>
            <a:chExt cx="1584184" cy="1080130"/>
          </a:xfrm>
        </p:grpSpPr>
        <p:sp>
          <p:nvSpPr>
            <p:cNvPr id="187" name="Rectangle"/>
            <p:cNvSpPr/>
            <p:nvPr/>
          </p:nvSpPr>
          <p:spPr>
            <a:xfrm>
              <a:off x="-1" y="-1"/>
              <a:ext cx="1584185" cy="1080131"/>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8" name="Machine Learning"/>
            <p:cNvSpPr txBox="1"/>
            <p:nvPr/>
          </p:nvSpPr>
          <p:spPr>
            <a:xfrm>
              <a:off x="45722" y="214942"/>
              <a:ext cx="1492744" cy="65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Machine Learning</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3"/>
          <p:cNvSpPr txBox="1"/>
          <p:nvPr/>
        </p:nvSpPr>
        <p:spPr>
          <a:xfrm>
            <a:off x="1544594" y="1735594"/>
            <a:ext cx="6197656" cy="374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4000">
                <a:solidFill>
                  <a:srgbClr val="808080"/>
                </a:solidFill>
                <a:latin typeface="+mn-lt"/>
                <a:ea typeface="+mn-ea"/>
                <a:cs typeface="+mn-cs"/>
                <a:sym typeface="Calibri"/>
              </a:defRPr>
            </a:pPr>
            <a:r>
              <a:t>No exam! </a:t>
            </a:r>
          </a:p>
          <a:p>
            <a:pPr algn="ctr">
              <a:defRPr sz="4000">
                <a:solidFill>
                  <a:srgbClr val="808080"/>
                </a:solidFill>
                <a:latin typeface="+mn-lt"/>
                <a:ea typeface="+mn-ea"/>
                <a:cs typeface="+mn-cs"/>
                <a:sym typeface="Calibri"/>
              </a:defRPr>
            </a:pPr>
            <a:r>
              <a:t>You will deliver a real project!</a:t>
            </a:r>
          </a:p>
          <a:p>
            <a:pPr algn="ctr">
              <a:defRPr sz="3200">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r>
              <a:t>Important dates</a:t>
            </a:r>
          </a:p>
          <a:p>
            <a:pPr algn="ctr">
              <a:defRPr sz="2400">
                <a:solidFill>
                  <a:srgbClr val="808080"/>
                </a:solidFill>
                <a:latin typeface="+mn-lt"/>
                <a:ea typeface="+mn-ea"/>
                <a:cs typeface="+mn-cs"/>
                <a:sym typeface="Calibri"/>
              </a:defRPr>
            </a:pPr>
            <a:r>
              <a:t>Start of Dec.2022 – Start of project</a:t>
            </a:r>
          </a:p>
          <a:p>
            <a:pPr algn="ctr">
              <a:defRPr sz="2400">
                <a:solidFill>
                  <a:srgbClr val="808080"/>
                </a:solidFill>
                <a:latin typeface="+mn-lt"/>
                <a:ea typeface="+mn-ea"/>
                <a:cs typeface="+mn-cs"/>
                <a:sym typeface="Calibri"/>
              </a:defRPr>
            </a:pPr>
            <a:r>
              <a:t>Before 1</a:t>
            </a:r>
            <a:r>
              <a:rPr baseline="30000"/>
              <a:t>st</a:t>
            </a:r>
            <a:r>
              <a:t> Nov. 2022 – Register in HIS portal</a:t>
            </a:r>
          </a:p>
          <a:p>
            <a:pPr algn="ctr">
              <a:defRPr sz="2400">
                <a:solidFill>
                  <a:srgbClr val="808080"/>
                </a:solidFill>
                <a:latin typeface="+mn-lt"/>
                <a:ea typeface="+mn-ea"/>
                <a:cs typeface="+mn-cs"/>
                <a:sym typeface="Calibri"/>
              </a:defRPr>
            </a:pPr>
            <a:r>
              <a:t>30th March  2023 – Project deadline</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xfrm>
            <a:off x="323527" y="621504"/>
            <a:ext cx="7886701" cy="652727"/>
          </a:xfrm>
          <a:prstGeom prst="rect">
            <a:avLst/>
          </a:prstGeom>
        </p:spPr>
        <p:txBody>
          <a:bodyPr/>
          <a:lstStyle>
            <a:lvl1pPr defTabSz="749808">
              <a:defRPr sz="3600"/>
            </a:lvl1pPr>
          </a:lstStyle>
          <a:p>
            <a:r>
              <a:t>Good to know </a:t>
            </a:r>
          </a:p>
        </p:txBody>
      </p:sp>
      <p:sp>
        <p:nvSpPr>
          <p:cNvPr id="194" name="Content Placeholder 2"/>
          <p:cNvSpPr txBox="1">
            <a:spLocks noGrp="1"/>
          </p:cNvSpPr>
          <p:nvPr>
            <p:ph type="body" idx="1"/>
          </p:nvPr>
        </p:nvSpPr>
        <p:spPr>
          <a:xfrm>
            <a:off x="359531" y="1686179"/>
            <a:ext cx="8424938" cy="4133063"/>
          </a:xfrm>
          <a:prstGeom prst="rect">
            <a:avLst/>
          </a:prstGeom>
        </p:spPr>
        <p:txBody>
          <a:bodyPr/>
          <a:lstStyle/>
          <a:p>
            <a:pPr marL="201168" indent="-201168" defTabSz="804672">
              <a:spcBef>
                <a:spcPts val="800"/>
              </a:spcBef>
              <a:buBlip>
                <a:blip r:embed="rId2"/>
              </a:buBlip>
              <a:defRPr sz="2400"/>
            </a:pPr>
            <a:r>
              <a:t>You learn about </a:t>
            </a:r>
            <a:r>
              <a:rPr b="1" u="sng"/>
              <a:t>applied</a:t>
            </a:r>
            <a:r>
              <a:t> Software Engineering</a:t>
            </a:r>
          </a:p>
          <a:p>
            <a:pPr marL="201168" indent="-201168" defTabSz="804672">
              <a:spcBef>
                <a:spcPts val="800"/>
              </a:spcBef>
              <a:buBlip>
                <a:blip r:embed="rId2"/>
              </a:buBlip>
              <a:defRPr sz="2400"/>
            </a:pPr>
            <a:r>
              <a:t>We will combine theory with </a:t>
            </a:r>
            <a:r>
              <a:rPr u="sng"/>
              <a:t>applicable</a:t>
            </a:r>
            <a:r>
              <a:t> solutions.</a:t>
            </a:r>
          </a:p>
          <a:p>
            <a:pPr marL="201168" indent="-201168" defTabSz="804672">
              <a:spcBef>
                <a:spcPts val="800"/>
              </a:spcBef>
              <a:buBlip>
                <a:blip r:embed="rId2"/>
              </a:buBlip>
              <a:defRPr sz="2400"/>
            </a:pPr>
            <a:r>
              <a:t>We learn and work as professional developers.</a:t>
            </a:r>
          </a:p>
          <a:p>
            <a:pPr marL="201168" indent="-201168" defTabSz="804672">
              <a:spcBef>
                <a:spcPts val="800"/>
              </a:spcBef>
              <a:buBlip>
                <a:blip r:embed="rId2"/>
              </a:buBlip>
              <a:defRPr sz="2400"/>
            </a:pPr>
            <a:r>
              <a:t>All you learn is applicable in industry right now</a:t>
            </a:r>
          </a:p>
          <a:p>
            <a:pPr marL="201168" indent="-201168" defTabSz="804672">
              <a:spcBef>
                <a:spcPts val="800"/>
              </a:spcBef>
              <a:buBlip>
                <a:blip r:embed="rId2"/>
              </a:buBlip>
              <a:defRPr sz="2400"/>
            </a:pPr>
            <a:r>
              <a:t>We will not learn anything old.</a:t>
            </a:r>
          </a:p>
          <a:p>
            <a:pPr marL="201168" indent="-201168" defTabSz="804672">
              <a:spcBef>
                <a:spcPts val="800"/>
              </a:spcBef>
              <a:buBlip>
                <a:blip r:embed="rId2"/>
              </a:buBlip>
              <a:defRPr sz="2400"/>
            </a:pPr>
            <a:r>
              <a:t>If you want to learn cool things you will enjoy this course</a:t>
            </a:r>
          </a:p>
          <a:p>
            <a:pPr marL="201168" indent="-201168" defTabSz="804672">
              <a:spcBef>
                <a:spcPts val="800"/>
              </a:spcBef>
              <a:buBlip>
                <a:blip r:embed="rId2"/>
              </a:buBlip>
              <a:defRPr sz="2400"/>
            </a:pPr>
            <a:r>
              <a:t>There is no specific book. But there is enough learning material in internet.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628650" y="742692"/>
            <a:ext cx="7886700" cy="652726"/>
          </a:xfrm>
          <a:prstGeom prst="rect">
            <a:avLst/>
          </a:prstGeom>
        </p:spPr>
        <p:txBody>
          <a:bodyPr/>
          <a:lstStyle>
            <a:lvl1pPr defTabSz="822958">
              <a:defRPr sz="3600"/>
            </a:lvl1pPr>
          </a:lstStyle>
          <a:p>
            <a:r>
              <a:t>This module graded by students</a:t>
            </a:r>
          </a:p>
        </p:txBody>
      </p:sp>
      <p:pic>
        <p:nvPicPr>
          <p:cNvPr id="197" name="Picture 3" descr="Picture 3"/>
          <p:cNvPicPr>
            <a:picLocks noChangeAspect="1"/>
          </p:cNvPicPr>
          <p:nvPr/>
        </p:nvPicPr>
        <p:blipFill>
          <a:blip r:embed="rId2"/>
          <a:stretch>
            <a:fillRect/>
          </a:stretch>
        </p:blipFill>
        <p:spPr>
          <a:xfrm>
            <a:off x="1335582" y="2406131"/>
            <a:ext cx="6472836" cy="1673501"/>
          </a:xfrm>
          <a:prstGeom prst="rect">
            <a:avLst/>
          </a:prstGeom>
          <a:ln w="12700">
            <a:miter lim="400000"/>
          </a:ln>
        </p:spPr>
      </p:pic>
      <p:sp>
        <p:nvSpPr>
          <p:cNvPr id="198" name="Straight Arrow Connector 5"/>
          <p:cNvSpPr/>
          <p:nvPr/>
        </p:nvSpPr>
        <p:spPr>
          <a:xfrm flipH="1" flipV="1">
            <a:off x="3741333" y="3496826"/>
            <a:ext cx="1820431" cy="1863971"/>
          </a:xfrm>
          <a:prstGeom prst="line">
            <a:avLst/>
          </a:prstGeom>
          <a:ln w="28575">
            <a:solidFill>
              <a:srgbClr val="00B050"/>
            </a:solidFill>
            <a:miter/>
            <a:tailEnd type="triangle"/>
          </a:ln>
        </p:spPr>
        <p:txBody>
          <a:bodyPr lIns="45718" tIns="45718" rIns="45718" bIns="45718"/>
          <a:lstStyle/>
          <a:p>
            <a:endParaRPr/>
          </a:p>
        </p:txBody>
      </p:sp>
      <p:sp>
        <p:nvSpPr>
          <p:cNvPr id="199" name="TextBox 6"/>
          <p:cNvSpPr txBox="1"/>
          <p:nvPr/>
        </p:nvSpPr>
        <p:spPr>
          <a:xfrm>
            <a:off x="5662748" y="5019152"/>
            <a:ext cx="2053884" cy="646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rPr dirty="0"/>
              <a:t>Average grade for </a:t>
            </a:r>
            <a:br>
              <a:rPr dirty="0"/>
            </a:br>
            <a:r>
              <a:rPr dirty="0"/>
              <a:t>university</a:t>
            </a:r>
          </a:p>
        </p:txBody>
      </p:sp>
      <p:sp>
        <p:nvSpPr>
          <p:cNvPr id="200" name="Straight Arrow Connector 7"/>
          <p:cNvSpPr/>
          <p:nvPr/>
        </p:nvSpPr>
        <p:spPr>
          <a:xfrm flipV="1">
            <a:off x="2105131" y="3295650"/>
            <a:ext cx="718080" cy="1168334"/>
          </a:xfrm>
          <a:prstGeom prst="line">
            <a:avLst/>
          </a:prstGeom>
          <a:ln w="28575">
            <a:solidFill>
              <a:srgbClr val="00B050"/>
            </a:solidFill>
            <a:miter/>
            <a:tailEnd type="triangle"/>
          </a:ln>
        </p:spPr>
        <p:txBody>
          <a:bodyPr lIns="45718" tIns="45718" rIns="45718" bIns="45718"/>
          <a:lstStyle/>
          <a:p>
            <a:endParaRPr/>
          </a:p>
        </p:txBody>
      </p:sp>
      <p:sp>
        <p:nvSpPr>
          <p:cNvPr id="201" name="TextBox 9"/>
          <p:cNvSpPr txBox="1"/>
          <p:nvPr/>
        </p:nvSpPr>
        <p:spPr>
          <a:xfrm>
            <a:off x="1539573" y="4518409"/>
            <a:ext cx="2053883"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rPr dirty="0"/>
              <a:t>Grade for </a:t>
            </a:r>
            <a:br>
              <a:rPr dirty="0"/>
            </a:br>
            <a:r>
              <a:rPr dirty="0"/>
              <a:t>this module</a:t>
            </a:r>
          </a:p>
          <a:p>
            <a:pPr>
              <a:defRPr>
                <a:latin typeface="+mn-lt"/>
                <a:ea typeface="+mn-ea"/>
                <a:cs typeface="+mn-cs"/>
                <a:sym typeface="Calibri"/>
              </a:defRPr>
            </a:pPr>
            <a:r>
              <a:rPr lang="en-DE" dirty="0"/>
              <a:t>2021</a:t>
            </a:r>
            <a:endParaRPr dirty="0"/>
          </a:p>
        </p:txBody>
      </p:sp>
      <p:sp>
        <p:nvSpPr>
          <p:cNvPr id="2" name="Rectangle 1">
            <a:extLst>
              <a:ext uri="{FF2B5EF4-FFF2-40B4-BE49-F238E27FC236}">
                <a16:creationId xmlns:a16="http://schemas.microsoft.com/office/drawing/2014/main" id="{8207A8EA-CC3C-9E18-5B9E-738DD00FCE58}"/>
              </a:ext>
            </a:extLst>
          </p:cNvPr>
          <p:cNvSpPr/>
          <p:nvPr/>
        </p:nvSpPr>
        <p:spPr>
          <a:xfrm>
            <a:off x="3207694" y="3102785"/>
            <a:ext cx="147877" cy="127000"/>
          </a:xfrm>
          <a:prstGeom prst="rect">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859EE498-8E62-7BD0-92E0-84E29F76AE36}"/>
              </a:ext>
            </a:extLst>
          </p:cNvPr>
          <p:cNvSpPr/>
          <p:nvPr/>
        </p:nvSpPr>
        <p:spPr>
          <a:xfrm>
            <a:off x="2794547" y="3100646"/>
            <a:ext cx="147877" cy="127000"/>
          </a:xfrm>
          <a:prstGeom prst="rect">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4" name="TextBox 9">
            <a:extLst>
              <a:ext uri="{FF2B5EF4-FFF2-40B4-BE49-F238E27FC236}">
                <a16:creationId xmlns:a16="http://schemas.microsoft.com/office/drawing/2014/main" id="{E23A6F74-6E98-3297-6FF0-361438B9EFB9}"/>
              </a:ext>
            </a:extLst>
          </p:cNvPr>
          <p:cNvSpPr txBox="1"/>
          <p:nvPr/>
        </p:nvSpPr>
        <p:spPr>
          <a:xfrm>
            <a:off x="2972133" y="4487726"/>
            <a:ext cx="2053883"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rPr dirty="0"/>
              <a:t>Grade for </a:t>
            </a:r>
            <a:br>
              <a:rPr dirty="0"/>
            </a:br>
            <a:r>
              <a:rPr dirty="0"/>
              <a:t>this module</a:t>
            </a:r>
          </a:p>
          <a:p>
            <a:pPr>
              <a:defRPr>
                <a:latin typeface="+mn-lt"/>
                <a:ea typeface="+mn-ea"/>
                <a:cs typeface="+mn-cs"/>
                <a:sym typeface="Calibri"/>
              </a:defRPr>
            </a:pPr>
            <a:r>
              <a:rPr lang="en-DE" dirty="0"/>
              <a:t>2022</a:t>
            </a:r>
            <a:endParaRPr dirty="0"/>
          </a:p>
        </p:txBody>
      </p:sp>
      <p:sp>
        <p:nvSpPr>
          <p:cNvPr id="5" name="Straight Arrow Connector 7">
            <a:extLst>
              <a:ext uri="{FF2B5EF4-FFF2-40B4-BE49-F238E27FC236}">
                <a16:creationId xmlns:a16="http://schemas.microsoft.com/office/drawing/2014/main" id="{F20D9A62-7761-211B-F52E-1DCF4C87681E}"/>
              </a:ext>
            </a:extLst>
          </p:cNvPr>
          <p:cNvSpPr/>
          <p:nvPr/>
        </p:nvSpPr>
        <p:spPr>
          <a:xfrm flipH="1" flipV="1">
            <a:off x="3280410" y="3295650"/>
            <a:ext cx="196321" cy="1170690"/>
          </a:xfrm>
          <a:prstGeom prst="line">
            <a:avLst/>
          </a:prstGeom>
          <a:ln w="28575">
            <a:solidFill>
              <a:srgbClr val="00B050"/>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88</TotalTime>
  <Words>1236</Words>
  <Application>Microsoft Office PowerPoint</Application>
  <PresentationFormat>On-screen Show (4:3)</PresentationFormat>
  <Paragraphs>186</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Calibri Light</vt:lpstr>
      <vt:lpstr>Consolas</vt:lpstr>
      <vt:lpstr>Helvetica</vt:lpstr>
      <vt:lpstr>Proxima Nova</vt:lpstr>
      <vt:lpstr>Segoe UI</vt:lpstr>
      <vt:lpstr>Segoe UI Light</vt:lpstr>
      <vt:lpstr>Segoe UI Semibold</vt:lpstr>
      <vt:lpstr>Segoe UI Symbol</vt:lpstr>
      <vt:lpstr>Segoe WP SemiLight</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PowerPoint Presentation</vt:lpstr>
      <vt:lpstr>How to reach me?</vt:lpstr>
      <vt:lpstr>How the project is scored?</vt:lpstr>
      <vt:lpstr>PowerPoint Presentation</vt:lpstr>
      <vt:lpstr>PowerPoint Presentation</vt:lpstr>
      <vt:lpstr>ALM encompasses</vt:lpstr>
      <vt:lpstr>DevOps</vt:lpstr>
      <vt:lpstr>ALM Frameworks</vt:lpstr>
      <vt:lpstr>MSF-Agile</vt:lpstr>
      <vt:lpstr>Scrum</vt:lpstr>
      <vt:lpstr>PowerPoint Presentation</vt:lpstr>
      <vt:lpstr>PowerPoint Presentation</vt:lpstr>
      <vt:lpstr>SCRUM Model</vt:lpstr>
      <vt:lpstr>Tools you need</vt:lpstr>
      <vt:lpstr>Tools you need</vt:lpstr>
      <vt:lpstr>Git Classroom</vt:lpstr>
      <vt:lpstr>Join the Git Class-Room</vt:lpstr>
      <vt:lpstr>PowerPoint Presentation</vt:lpstr>
      <vt:lpstr>Survey</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Damir Dobric</cp:lastModifiedBy>
  <cp:revision>5</cp:revision>
  <dcterms:modified xsi:type="dcterms:W3CDTF">2022-10-22T13:28:40Z</dcterms:modified>
</cp:coreProperties>
</file>